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71" r:id="rId4"/>
    <p:sldId id="285" r:id="rId5"/>
    <p:sldId id="268" r:id="rId6"/>
    <p:sldId id="275" r:id="rId7"/>
    <p:sldId id="288" r:id="rId8"/>
    <p:sldId id="270" r:id="rId9"/>
    <p:sldId id="260" r:id="rId10"/>
    <p:sldId id="276" r:id="rId11"/>
    <p:sldId id="277" r:id="rId12"/>
    <p:sldId id="297" r:id="rId13"/>
    <p:sldId id="283" r:id="rId14"/>
    <p:sldId id="284" r:id="rId15"/>
    <p:sldId id="281" r:id="rId16"/>
    <p:sldId id="290" r:id="rId17"/>
    <p:sldId id="298" r:id="rId18"/>
    <p:sldId id="278" r:id="rId19"/>
    <p:sldId id="299" r:id="rId20"/>
    <p:sldId id="302" r:id="rId21"/>
    <p:sldId id="303" r:id="rId22"/>
    <p:sldId id="304" r:id="rId23"/>
    <p:sldId id="305" r:id="rId24"/>
    <p:sldId id="282" r:id="rId25"/>
    <p:sldId id="301" r:id="rId26"/>
    <p:sldId id="291" r:id="rId27"/>
    <p:sldId id="266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50"/>
    <p:restoredTop sz="83780"/>
  </p:normalViewPr>
  <p:slideViewPr>
    <p:cSldViewPr snapToGrid="0" snapToObjects="1">
      <p:cViewPr>
        <p:scale>
          <a:sx n="90" d="100"/>
          <a:sy n="90" d="100"/>
        </p:scale>
        <p:origin x="248" y="544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26416-0C53-E84D-AEB4-A67700FF41DC}" type="datetimeFigureOut">
              <a:rPr lang="ru-RU" smtClean="0"/>
              <a:t>20.05.2019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B98F-28D5-964F-AEB1-FEE50896DC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96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798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given guess we can check if it is correct using SAT-solver. For example this guess is not correct.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130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was only one subtask. We will solve them until we find a satisfiable subtask. It is faster then brute force attack. Next we can restore a secret key and decrypt given </a:t>
            </a:r>
            <a:r>
              <a:rPr lang="en-US" sz="1200" dirty="0"/>
              <a:t>encrypted text.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69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was a constructed backdoor.</a:t>
            </a:r>
            <a:r>
              <a:rPr lang="ru-RU" dirty="0"/>
              <a:t> </a:t>
            </a:r>
            <a:r>
              <a:rPr lang="en-US" dirty="0"/>
              <a:t>W</a:t>
            </a:r>
            <a:r>
              <a:rPr lang="en" dirty="0"/>
              <a:t>e want to be able to build efficient</a:t>
            </a:r>
            <a:r>
              <a:rPr lang="ru-RU" dirty="0"/>
              <a:t> </a:t>
            </a:r>
            <a:r>
              <a:rPr lang="en-US" dirty="0"/>
              <a:t>backdoors.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37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we want to estimate a given backdoor, but we don’t want solve exponential count of subtask and spent too much time.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639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do that we use a Monte-Carlo sampling. We randomly choose some subtask. If we increase count of subtask then we increase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331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choose M subtasks and solve them, we can evaluate a </a:t>
            </a:r>
            <a:r>
              <a:rPr lang="en-US" sz="1200" dirty="0"/>
              <a:t>estimation of breaking time </a:t>
            </a:r>
            <a:r>
              <a:rPr lang="en-US" dirty="0"/>
              <a:t>for a given backdoor used as </a:t>
            </a:r>
            <a:r>
              <a:rPr lang="en-US" sz="1200" dirty="0"/>
              <a:t>fitness value. And we want to minimize this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096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sum-up.</a:t>
            </a:r>
          </a:p>
          <a:p>
            <a:r>
              <a:rPr lang="en-US" dirty="0"/>
              <a:t>Analyzing cyphers is a hard problem.</a:t>
            </a:r>
          </a:p>
          <a:p>
            <a:r>
              <a:rPr lang="en-US" dirty="0"/>
              <a:t>We cat translate it to SAT.</a:t>
            </a:r>
          </a:p>
          <a:p>
            <a:r>
              <a:rPr lang="en-US" dirty="0"/>
              <a:t>We can speedup SAT-based attack using backdoor.</a:t>
            </a:r>
          </a:p>
          <a:p>
            <a:r>
              <a:rPr lang="en-US" dirty="0"/>
              <a:t>Select the efficient backdoor is a hard problem.</a:t>
            </a:r>
          </a:p>
          <a:p>
            <a:r>
              <a:rPr lang="en-US" dirty="0"/>
              <a:t>But we know way to estimate the attack time for a given backdoor.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953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 talk about our framework for minimizing a fitness function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6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consist of 4 parts. Let</a:t>
            </a:r>
            <a:r>
              <a:rPr lang="en" dirty="0"/>
              <a:t>’s consider them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274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minimize fitness function we apply evolutionary computations: (1+1) strategy and genetic algorithm. </a:t>
            </a:r>
            <a:r>
              <a:rPr lang="en-US" sz="1200" dirty="0"/>
              <a:t>Framework</a:t>
            </a:r>
            <a:r>
              <a:rPr lang="en-US" dirty="0"/>
              <a:t> supports (mu, lambda) and (mu + lambda) evolution strategies. And also it supports </a:t>
            </a:r>
            <a:r>
              <a:rPr lang="en-US" dirty="0" err="1"/>
              <a:t>Tabu</a:t>
            </a:r>
            <a:r>
              <a:rPr lang="en-US" dirty="0"/>
              <a:t> search and Simulated annealing algorithms, which our colleagues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Individual is a bit vector, which presents a </a:t>
            </a:r>
            <a:r>
              <a:rPr lang="en" sz="1200" dirty="0"/>
              <a:t>backdoor set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04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dirty="0"/>
              <a:t>Cryptanalysis</a:t>
            </a:r>
            <a:r>
              <a:rPr lang="en-US" dirty="0"/>
              <a:t> is a big field of cyber security.</a:t>
            </a:r>
          </a:p>
          <a:p>
            <a:r>
              <a:rPr lang="en-US" dirty="0"/>
              <a:t>Encoding and decoding information is used in https, mobile traffic and other algorithms.</a:t>
            </a:r>
          </a:p>
          <a:p>
            <a:r>
              <a:rPr lang="en" sz="1200" b="0" dirty="0"/>
              <a:t>Algebraic cryptanalysis is a way of analyzing and breaking ciphers.</a:t>
            </a: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797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given backdoor set we generate M subtasks, which was randomly chose from exponential count of subtask using Monte-Carlo sampling.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158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</a:t>
            </a:r>
            <a:r>
              <a:rPr lang="en" dirty="0"/>
              <a:t>we </a:t>
            </a:r>
            <a:r>
              <a:rPr lang="en-US" dirty="0"/>
              <a:t>separate</a:t>
            </a:r>
            <a:r>
              <a:rPr lang="en" dirty="0"/>
              <a:t> the sample into k equal parts and</a:t>
            </a:r>
            <a:r>
              <a:rPr lang="ru-RU" dirty="0"/>
              <a:t> </a:t>
            </a:r>
            <a:r>
              <a:rPr lang="en" dirty="0"/>
              <a:t>send them to the nodes</a:t>
            </a:r>
            <a:r>
              <a:rPr lang="ru-RU" dirty="0"/>
              <a:t>.</a:t>
            </a:r>
            <a:r>
              <a:rPr lang="en-US" dirty="0"/>
              <a:t> Each node </a:t>
            </a:r>
            <a:r>
              <a:rPr lang="en" dirty="0"/>
              <a:t>initialize</a:t>
            </a:r>
            <a:r>
              <a:rPr lang="en-US" dirty="0"/>
              <a:t> queue of subtask and solve them using </a:t>
            </a:r>
            <a:r>
              <a:rPr lang="en" dirty="0"/>
              <a:t>the certain number of threads</a:t>
            </a:r>
            <a:r>
              <a:rPr lang="en-US" dirty="0"/>
              <a:t>. </a:t>
            </a:r>
            <a:r>
              <a:rPr lang="en" dirty="0"/>
              <a:t>After all computations, solved subtasks are concatenating on main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 we use 5 nodes with 36 thread in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344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Subtasks are solving using </a:t>
            </a:r>
            <a:r>
              <a:rPr lang="en" dirty="0"/>
              <a:t>third-party</a:t>
            </a:r>
            <a:r>
              <a:rPr lang="ru-RU" dirty="0"/>
              <a:t> </a:t>
            </a:r>
            <a:r>
              <a:rPr lang="en-US" dirty="0"/>
              <a:t>programs – SAT-solvers.</a:t>
            </a:r>
            <a:r>
              <a:rPr lang="en" dirty="0"/>
              <a:t> Framework supports embedding any solver. It is enough to implement a wrapper for </a:t>
            </a:r>
            <a:r>
              <a:rPr lang="en-US" dirty="0"/>
              <a:t>SAT-solver</a:t>
            </a:r>
            <a:r>
              <a:rPr lang="en" dirty="0"/>
              <a:t> according to a certain scheme.</a:t>
            </a:r>
            <a:r>
              <a:rPr lang="ru-RU" dirty="0"/>
              <a:t> </a:t>
            </a:r>
            <a:r>
              <a:rPr lang="en" dirty="0"/>
              <a:t>Many well-known solvers have already been implemented.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481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all subtasks have been solved, we can estimate a given backdoor using one of two implemented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647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compare a proposed with  ALIAS u</a:t>
            </a:r>
            <a:r>
              <a:rPr lang="en" dirty="0"/>
              <a:t>sing a first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minimization </a:t>
            </a:r>
            <a:r>
              <a:rPr lang="en" dirty="0"/>
              <a:t>function</a:t>
            </a:r>
            <a:r>
              <a:rPr lang="en-US" dirty="0"/>
              <a:t>.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should be noticed that for now our framework isn't outperforming ALIAS tool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think that it is connected with the simplicity of our algorithms which are not boosted for cryptanalysis.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272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But ALIAS is not supporting a second minimization function, with which more reliable estimates are obtained, so we compared (1+1) strategy and genetic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78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We propose new framework for algebraic cryptanalysis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(1+1) strategy and genetic algorithm.</a:t>
            </a:r>
            <a:endParaRPr lang="en" dirty="0"/>
          </a:p>
          <a:p>
            <a:r>
              <a:rPr lang="en-US" dirty="0"/>
              <a:t>We are planning to improve our framework.</a:t>
            </a:r>
          </a:p>
          <a:p>
            <a:endParaRPr lang="en-US" dirty="0"/>
          </a:p>
          <a:p>
            <a:r>
              <a:rPr lang="en-US" dirty="0"/>
              <a:t>This work nave been suppose by </a:t>
            </a:r>
            <a:r>
              <a:rPr lang="en" dirty="0">
                <a:latin typeface="Calibri" panose="020F0502020204030204" pitchFamily="34" charset="0"/>
              </a:rPr>
              <a:t>the Russian Science Foundation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327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584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 we consider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stream cipher. For example cipher A5/1 used in 2G protocol. Main question: how </a:t>
            </a:r>
            <a:r>
              <a:rPr lang="en-US" sz="1200" dirty="0"/>
              <a:t>practically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it is to decrypt some encrypted text?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38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Consider the</a:t>
            </a:r>
            <a:r>
              <a:rPr lang="ru-RU" dirty="0"/>
              <a:t> </a:t>
            </a:r>
            <a:r>
              <a:rPr lang="en-US" dirty="0" err="1"/>
              <a:t>boolean</a:t>
            </a:r>
            <a:r>
              <a:rPr lang="en-US" dirty="0"/>
              <a:t> satisfiability problem. It’s first</a:t>
            </a:r>
            <a:r>
              <a:rPr lang="ru-RU" dirty="0"/>
              <a:t> </a:t>
            </a:r>
            <a:r>
              <a:rPr lang="en-US" dirty="0"/>
              <a:t>NP-complete</a:t>
            </a:r>
            <a:r>
              <a:rPr lang="ru-RU" dirty="0"/>
              <a:t> </a:t>
            </a:r>
            <a:r>
              <a:rPr lang="en-US" dirty="0"/>
              <a:t>problem.</a:t>
            </a:r>
          </a:p>
          <a:p>
            <a:r>
              <a:rPr lang="en-US" dirty="0"/>
              <a:t>Today we can apply a lot of programs to solve SAT.</a:t>
            </a:r>
          </a:p>
          <a:p>
            <a:r>
              <a:rPr lang="en-US" dirty="0"/>
              <a:t>There is a SAT competition each year.</a:t>
            </a:r>
          </a:p>
          <a:p>
            <a:r>
              <a:rPr lang="en-US" dirty="0"/>
              <a:t>So good idea to translate hard problem to SAT.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60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presented a lot of ways to use SAT-solvers in cryptanalysis. We are focusing on one of them – Transalg was presented in 2016 by our colleagues. We manually write cryptographic function in specific Transalg language. Next Transalg automatically translate it to SAT-formula.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162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we try to solve resulting SAT-formula, it’s spent too much time, so we use a additional technique</a:t>
            </a:r>
            <a:r>
              <a:rPr lang="ru-RU" dirty="0"/>
              <a:t> </a:t>
            </a:r>
            <a:r>
              <a:rPr lang="en-US" dirty="0"/>
              <a:t>named as Guess-and-determine attack.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talk about Guess-and-Determine attacks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331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need to define a backdoor set, which used in decomposition.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39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example of a guess, which use given backdoor.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B98F-28D5-964F-AEB1-FEE50896DC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1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43083-A0F1-6140-9C1A-0FD1CCBDB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DE064-10C6-DD4F-B18B-5FCEB2E62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F399-716C-3646-A26B-6E3B6A46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A92C-D8D8-7943-B197-AD5615500CEB}" type="datetime1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F71F-F191-9345-B3EF-53D42A677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BD2F2-5442-D14C-A92D-EC740568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31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676-A6F4-DD46-9E49-42F43C7A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6E87E-E2C3-544C-A5B5-9D68BEE6C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04825-DD6B-1140-85DE-1E4C407A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7909-0C21-ED44-85CF-1CFEF287351B}" type="datetime1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D59A1-E64C-FA43-B49C-78A65F7F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FC632-E23B-5C48-B3E0-F68DBA88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80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31D631-4428-A046-B46F-7EC9DFAC3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6CD57-12A3-7342-9936-C1D82D984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84BA4-699D-324E-938C-05A7A811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82465-29BC-664C-8581-771F1DD72C2C}" type="datetime1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6EF9-9CD2-E84C-9EBA-699DE34E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77463-6792-914D-88E3-A5A54CE9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62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D64D-3DC0-334C-BB32-7BF7F545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E8AE0-580D-2549-BC5A-1C7EF1F12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B5767-8001-9943-96D4-440DFC93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465F-7215-3C4B-81B6-6B98C63F7488}" type="datetime1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9C416-F61F-D747-907A-C60B2303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E52ED-7A0E-944C-9FB1-435280F7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87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34F2-CCDE-9947-8D11-0E12358B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C2BC1-14B8-CD48-AF3A-41890D1F0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65477-47DA-7C40-87A1-D745EC95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6AA17-CE83-7B49-9340-75BF67C80C6D}" type="datetime1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1B3E6-A54C-F54A-BBFB-31EA1379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C18E4-4770-684D-87D8-65104EF7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2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5023-1CDB-4245-842F-B6363EC0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1BC6-E2DE-7945-BB3F-E3BB6C820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9DAE6-79F1-884F-927C-DD3567AAD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E4685-6472-6D49-B1CE-A094235C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F2CD-7106-2544-8E73-9AB8ECA60610}" type="datetime1">
              <a:rPr lang="ru-RU" smtClean="0"/>
              <a:t>20.05.2019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F8B5B-4CEC-0741-A6A1-00C6500D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3CB3D-294A-9A4C-ADA5-EE31B718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5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68C6-6620-DD4C-804D-D015B1E14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783C8-5A9E-624F-8A64-96D9FDD6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D882B-B979-704A-B29C-DF4223810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0F1D2-6E34-DB45-9E68-348D366FB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0BB0F-7E8A-BC4A-BB9E-944FE14CB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B1EC6-8DE2-0A43-A779-DAAFD7CF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77C0-7375-144F-9398-711691C9713C}" type="datetime1">
              <a:rPr lang="ru-RU" smtClean="0"/>
              <a:t>20.05.2019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E0D17-3830-C54A-8262-8924C1FA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2B501-1494-3740-864E-CCEAF43E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13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E7EB-DFE4-9C4A-B69B-7EC6A6D2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EC341-F8DC-5649-9370-4F9C358D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60C6-B94C-D840-B698-282A4C63F0AF}" type="datetime1">
              <a:rPr lang="ru-RU" smtClean="0"/>
              <a:t>20.05.2019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1B30E-0C4B-2C4F-BC16-2B80FBA3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53B6F-9FDA-B34F-B1FB-C7D7153E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7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A2136-E7D9-2C4D-B953-BE876761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8460-8E6B-D147-B963-3C3FE66F21DF}" type="datetime1">
              <a:rPr lang="ru-RU" smtClean="0"/>
              <a:t>20.05.2019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C4230-4E94-1B45-8DFE-3F821112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8CE37-5C1F-F94D-B0E6-8916898C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7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CFDB-3AE0-3D47-A99B-63F0DC18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CDD2D-D88F-A247-8307-649F05BC5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33CFB-8290-5148-BD1D-2B6BFA6CB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C3807-62B1-2D46-8128-9D7D21FB6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0985B-55A8-A243-A0C3-ADB0C2711CD4}" type="datetime1">
              <a:rPr lang="ru-RU" smtClean="0"/>
              <a:t>20.05.2019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DBB0-9849-D84A-8EE5-ECC95CA4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A390-D2D5-7D4A-874F-3905B868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36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2E93-74EC-CD46-9076-86C1D66E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C8394-0A4F-0443-9724-8330442CA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B00BF-8C38-A94F-A2AE-C96BD0F2A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29829-2BB3-E149-BE53-436110568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A040D-B53D-6B47-A509-BAE1900172FE}" type="datetime1">
              <a:rPr lang="ru-RU" smtClean="0"/>
              <a:t>20.05.2019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6ECA6-C825-3A42-AEA0-6E3B77F0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E6D0A-0E43-2541-8575-1CA2DD9F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49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E2573-B134-674D-ABF5-34F2A863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D46F7-2D2D-F049-B51D-C135D10C7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848B6-E1C6-EC4C-AD1B-BFD058790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7097D-F75C-EF43-8B39-239C82BDC557}" type="datetime1">
              <a:rPr lang="ru-RU" smtClean="0"/>
              <a:t>20.05.2019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1C0B3-A551-1546-BA21-2EC7DD81D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C0FE-535B-FA4C-A144-F7C904768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4F4B8-E1B6-B04A-BB92-DE2C3757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35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737B-5139-BF4D-A10B-197CA407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42" y="654029"/>
            <a:ext cx="11209053" cy="2355631"/>
          </a:xfrm>
        </p:spPr>
        <p:txBody>
          <a:bodyPr>
            <a:noAutofit/>
          </a:bodyPr>
          <a:lstStyle/>
          <a:p>
            <a:r>
              <a:rPr lang="en" sz="4800" dirty="0"/>
              <a:t>Parallel Framework for Evolutionary Black-box Optimization with Application</a:t>
            </a:r>
            <a:br>
              <a:rPr lang="en" sz="4800" dirty="0"/>
            </a:br>
            <a:r>
              <a:rPr lang="en" sz="4800" dirty="0"/>
              <a:t>to Algebraic Cryptanalysis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E2813-8D94-0741-895E-60FBA46BC45A}"/>
              </a:ext>
            </a:extLst>
          </p:cNvPr>
          <p:cNvSpPr txBox="1"/>
          <p:nvPr/>
        </p:nvSpPr>
        <p:spPr>
          <a:xfrm>
            <a:off x="2560128" y="4112284"/>
            <a:ext cx="707174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n-NO" sz="2800" dirty="0"/>
              <a:t>A</a:t>
            </a:r>
            <a:r>
              <a:rPr lang="en-US" sz="2800" dirty="0"/>
              <a:t>.</a:t>
            </a:r>
            <a:r>
              <a:rPr lang="nn-NO" sz="2800" dirty="0"/>
              <a:t> </a:t>
            </a:r>
            <a:r>
              <a:rPr lang="nn-NO" sz="2800" dirty="0" err="1"/>
              <a:t>Pavlenko</a:t>
            </a:r>
            <a:r>
              <a:rPr lang="nn-NO" sz="2800" dirty="0"/>
              <a:t>, A. </a:t>
            </a:r>
            <a:r>
              <a:rPr lang="nn-NO" sz="2800" dirty="0" err="1"/>
              <a:t>Semenov</a:t>
            </a:r>
            <a:r>
              <a:rPr lang="ru-RU" sz="2800" dirty="0"/>
              <a:t>,</a:t>
            </a:r>
            <a:r>
              <a:rPr lang="nn-NO" sz="2800" dirty="0"/>
              <a:t> V. </a:t>
            </a:r>
            <a:r>
              <a:rPr lang="nn-NO" sz="2800" dirty="0" err="1"/>
              <a:t>Ulyantsev</a:t>
            </a:r>
            <a:r>
              <a:rPr lang="nn-NO" sz="2800" dirty="0"/>
              <a:t>, O. </a:t>
            </a:r>
            <a:r>
              <a:rPr lang="nn-NO" sz="2800" dirty="0" err="1"/>
              <a:t>Zaikin</a:t>
            </a:r>
            <a:endParaRPr lang="en-US" sz="2800" dirty="0"/>
          </a:p>
          <a:p>
            <a:pPr algn="ctr"/>
            <a:r>
              <a:rPr lang="en-US" sz="2400" dirty="0"/>
              <a:t>{</a:t>
            </a:r>
            <a:r>
              <a:rPr lang="en-US" sz="2400" dirty="0" err="1"/>
              <a:t>alpavlenko,ulyantsev</a:t>
            </a:r>
            <a:r>
              <a:rPr lang="en-US" sz="2400" dirty="0"/>
              <a:t>}@</a:t>
            </a:r>
            <a:r>
              <a:rPr lang="en-US" sz="2400" dirty="0" err="1"/>
              <a:t>corp.ifmo.ru</a:t>
            </a:r>
            <a:endParaRPr lang="en-US" sz="2400" dirty="0"/>
          </a:p>
          <a:p>
            <a:pPr algn="ctr"/>
            <a:r>
              <a:rPr lang="en-US" sz="2400" dirty="0" err="1"/>
              <a:t>biclop.rambler@yandex.ru</a:t>
            </a:r>
            <a:endParaRPr lang="en-US" sz="2400" dirty="0"/>
          </a:p>
          <a:p>
            <a:pPr algn="ctr"/>
            <a:r>
              <a:rPr lang="en-US" sz="2400" dirty="0" err="1"/>
              <a:t>zaikin.icc@gmail.com</a:t>
            </a:r>
            <a:endParaRPr lang="en-US" sz="2400" dirty="0"/>
          </a:p>
          <a:p>
            <a:pPr algn="ctr"/>
            <a:endParaRPr lang="ru-RU" dirty="0"/>
          </a:p>
          <a:p>
            <a:pPr algn="ctr"/>
            <a:r>
              <a:rPr lang="en-US" sz="2400" dirty="0"/>
              <a:t>ITMO University, St. Petersburg, Russia</a:t>
            </a:r>
            <a:br>
              <a:rPr lang="en-US" sz="2400" dirty="0"/>
            </a:br>
            <a:r>
              <a:rPr lang="en-US" sz="2400" dirty="0"/>
              <a:t>ISDCT SB RAS, Irkutsk, Russia 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330825A6-E07F-A548-A37B-57F2148D0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90" y="5066392"/>
            <a:ext cx="2686050" cy="137013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4D5DEE5-EB59-814F-B499-DCEF3E2494F9}"/>
              </a:ext>
            </a:extLst>
          </p:cNvPr>
          <p:cNvSpPr/>
          <p:nvPr/>
        </p:nvSpPr>
        <p:spPr>
          <a:xfrm>
            <a:off x="7003861" y="3322712"/>
            <a:ext cx="4694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err="1"/>
              <a:t>presenter</a:t>
            </a:r>
            <a:r>
              <a:rPr lang="ru-RU" sz="2800" dirty="0"/>
              <a:t>: </a:t>
            </a:r>
            <a:r>
              <a:rPr lang="ru-RU" sz="2800" dirty="0" err="1"/>
              <a:t>Stepan</a:t>
            </a:r>
            <a:r>
              <a:rPr lang="ru-RU" sz="2800" dirty="0"/>
              <a:t> </a:t>
            </a:r>
            <a:r>
              <a:rPr lang="ru-RU" sz="2800" dirty="0" err="1"/>
              <a:t>Kochemazov</a:t>
            </a:r>
            <a:endParaRPr lang="ru-RU" sz="2800" dirty="0"/>
          </a:p>
        </p:txBody>
      </p:sp>
      <p:pic>
        <p:nvPicPr>
          <p:cNvPr id="15" name="Рисунок 14" descr="Изображение выглядит как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7D8F22AC-9D6A-8148-BE51-98A06F209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871" y="5066392"/>
            <a:ext cx="2535223" cy="13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88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8CEF69-DB02-F04A-A172-9C88036D1E91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dirty="0"/>
              <a:t>Guess-and-Determine</a:t>
            </a:r>
            <a:r>
              <a:rPr lang="ru-RU" altLang="ru-RU" dirty="0"/>
              <a:t>.</a:t>
            </a:r>
            <a:r>
              <a:rPr lang="en-US" altLang="ru-RU" dirty="0"/>
              <a:t> Determine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7B0C8F-3274-F34D-B110-AC9F7AC7DBA8}"/>
              </a:ext>
            </a:extLst>
          </p:cNvPr>
          <p:cNvSpPr/>
          <p:nvPr/>
        </p:nvSpPr>
        <p:spPr>
          <a:xfrm>
            <a:off x="9639300" y="3372784"/>
            <a:ext cx="495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⇒</a:t>
            </a:r>
            <a:endParaRPr lang="ru-RU" sz="28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651AF-8258-2443-92B0-3FDB5AED416F}"/>
              </a:ext>
            </a:extLst>
          </p:cNvPr>
          <p:cNvSpPr txBox="1"/>
          <p:nvPr/>
        </p:nvSpPr>
        <p:spPr>
          <a:xfrm>
            <a:off x="10013616" y="3218896"/>
            <a:ext cx="2107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Result: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UNSAT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Time: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1.243 c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265C500-7B71-3E40-B17B-1B8C8003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11" y="1341574"/>
            <a:ext cx="7984089" cy="4857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FB53FD-C35E-024F-A90F-BECD56E02A8D}"/>
              </a:ext>
            </a:extLst>
          </p:cNvPr>
          <p:cNvSpPr txBox="1"/>
          <p:nvPr/>
        </p:nvSpPr>
        <p:spPr>
          <a:xfrm>
            <a:off x="79924" y="3465118"/>
            <a:ext cx="161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solver.</a:t>
            </a:r>
            <a:r>
              <a:rPr lang="en-US" sz="2400" i="1" dirty="0"/>
              <a:t>solve</a:t>
            </a:r>
            <a:endParaRPr lang="ru-RU" sz="24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DC8EF-59F2-0144-B5F3-F3B4C793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3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8E626-ABBC-014B-9ED8-771DBEE8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8" y="2039439"/>
            <a:ext cx="9817101" cy="40773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8F8F0A-96ED-314B-93D8-6015788F695A}"/>
              </a:ext>
            </a:extLst>
          </p:cNvPr>
          <p:cNvSpPr/>
          <p:nvPr/>
        </p:nvSpPr>
        <p:spPr>
          <a:xfrm>
            <a:off x="1016001" y="1231900"/>
            <a:ext cx="3517900" cy="2082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1C9FE-0B62-5648-BD97-D32DF6FE7CF9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dirty="0"/>
              <a:t>Guess-and-Determine</a:t>
            </a:r>
            <a:r>
              <a:rPr lang="ru-RU" altLang="ru-RU" dirty="0"/>
              <a:t>.</a:t>
            </a:r>
            <a:r>
              <a:rPr lang="en-US" altLang="ru-RU" dirty="0"/>
              <a:t> Definition</a:t>
            </a:r>
            <a:endParaRPr lang="ru-RU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8061E1-CDA1-BF45-B752-F0EF548CF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5" y="2099947"/>
            <a:ext cx="2167052" cy="9941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AEFAF8-0667-174A-808B-DB3E52357ED1}"/>
              </a:ext>
            </a:extLst>
          </p:cNvPr>
          <p:cNvSpPr/>
          <p:nvPr/>
        </p:nvSpPr>
        <p:spPr>
          <a:xfrm>
            <a:off x="10649448" y="2412376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baseline="-25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1.243 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F860B-9193-A14A-950A-0666D43A2452}"/>
                  </a:ext>
                </a:extLst>
              </p:cNvPr>
              <p:cNvSpPr txBox="1"/>
              <p:nvPr/>
            </p:nvSpPr>
            <p:spPr>
              <a:xfrm>
                <a:off x="1256134" y="1412049"/>
                <a:ext cx="3072572" cy="1252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sz="2800" dirty="0">
                                  <a:solidFill>
                                    <a:srgbClr val="222222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𝐵𝑟𝑢𝑡𝑒𝐹𝑜𝑟𝑐𝑒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F860B-9193-A14A-950A-0666D43A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34" y="1412049"/>
                <a:ext cx="3072572" cy="1252009"/>
              </a:xfrm>
              <a:prstGeom prst="rect">
                <a:avLst/>
              </a:prstGeom>
              <a:blipFill>
                <a:blip r:embed="rId5"/>
                <a:stretch>
                  <a:fillRect l="-41152" t="-105000" b="-167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5222E4-B3C8-EA4D-975B-960899334A41}"/>
                  </a:ext>
                </a:extLst>
              </p:cNvPr>
              <p:cNvSpPr txBox="1"/>
              <p:nvPr/>
            </p:nvSpPr>
            <p:spPr>
              <a:xfrm>
                <a:off x="1256134" y="2778767"/>
                <a:ext cx="13672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where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5222E4-B3C8-EA4D-975B-960899334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34" y="2778767"/>
                <a:ext cx="1367297" cy="276999"/>
              </a:xfrm>
              <a:prstGeom prst="rect">
                <a:avLst/>
              </a:prstGeom>
              <a:blipFill>
                <a:blip r:embed="rId6"/>
                <a:stretch>
                  <a:fillRect l="-10092" t="-21739" r="-6422" b="-47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308D74-ED41-EA45-A785-05B9FDBF9789}"/>
              </a:ext>
            </a:extLst>
          </p:cNvPr>
          <p:cNvSpPr txBox="1"/>
          <p:nvPr/>
        </p:nvSpPr>
        <p:spPr>
          <a:xfrm>
            <a:off x="4172064" y="202330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5CEEA-A4F1-5045-80A0-6EC349FB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11</a:t>
            </a:fld>
            <a:endParaRPr lang="ru-RU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F41131-1AA6-CA4E-A79B-85C9FAA56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88" y="3632200"/>
            <a:ext cx="3693973" cy="217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6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5AD2-89E0-5F4B-899D-656CEBE9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a efficient backdoor?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9826E-D982-EC49-ACB8-90C3963D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12</a:t>
            </a:fld>
            <a:endParaRPr lang="ru-RU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B0A06-6F01-794C-BF9E-81576520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1690688"/>
            <a:ext cx="7378700" cy="43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94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D907ED-6AA4-144C-ABA3-1E4EE392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250" y="1881310"/>
            <a:ext cx="4343550" cy="36384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2B22D2-A1F8-8D4A-AC2C-AAAD6486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34" y="1881310"/>
            <a:ext cx="6177902" cy="36384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7187FA-9740-5242-B11A-16C7D66AB659}"/>
              </a:ext>
            </a:extLst>
          </p:cNvPr>
          <p:cNvSpPr txBox="1"/>
          <p:nvPr/>
        </p:nvSpPr>
        <p:spPr>
          <a:xfrm>
            <a:off x="1104900" y="5405438"/>
            <a:ext cx="481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 stream length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D0E982-4DF6-624B-B5F4-713B91AA3B32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Backdoor-based Decomposition</a:t>
            </a:r>
            <a:endParaRPr lang="ru-RU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4E94E04-D73F-D84B-8BA8-C53C1739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13</a:t>
            </a:fld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E45443-4D72-5B43-B97D-D2585287DDED}"/>
              </a:ext>
            </a:extLst>
          </p:cNvPr>
          <p:cNvSpPr txBox="1"/>
          <p:nvPr/>
        </p:nvSpPr>
        <p:spPr>
          <a:xfrm>
            <a:off x="7208225" y="5894685"/>
            <a:ext cx="413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 = |B| – power of backdoor set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6389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78C58-7AE3-0448-9365-5723827E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637" y="2109909"/>
            <a:ext cx="3794048" cy="307175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959F9F-B45B-E740-9EC2-D0B5EC7A6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80" y="2109909"/>
            <a:ext cx="5215705" cy="30717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A93C17-9486-4643-9954-F213CF6AF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285" y="2109909"/>
            <a:ext cx="3667050" cy="30717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A5085F9-5144-1A41-B3FB-F8AAC2D4A600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Monte-Carlo Sampling</a:t>
            </a:r>
            <a:endParaRPr lang="ru-R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EA8B853-F8A3-9948-BEF0-3AEEDD98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9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64428D57-338F-4641-B438-E1226C31F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8" y="1921537"/>
            <a:ext cx="8941176" cy="3150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22DBA1-8293-9E44-85B8-66EFC9350FA0}"/>
              </a:ext>
            </a:extLst>
          </p:cNvPr>
          <p:cNvSpPr txBox="1"/>
          <p:nvPr/>
        </p:nvSpPr>
        <p:spPr>
          <a:xfrm>
            <a:off x="7096967" y="2413979"/>
            <a:ext cx="217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Fitness</a:t>
            </a:r>
            <a:r>
              <a:rPr lang="ru-RU" sz="2400" dirty="0"/>
              <a:t> </a:t>
            </a:r>
            <a:r>
              <a:rPr lang="en-US" sz="2400" dirty="0"/>
              <a:t>function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BD42B-98CD-4F47-9750-955133E99EC3}"/>
              </a:ext>
            </a:extLst>
          </p:cNvPr>
          <p:cNvSpPr txBox="1"/>
          <p:nvPr/>
        </p:nvSpPr>
        <p:spPr>
          <a:xfrm>
            <a:off x="7593183" y="854159"/>
            <a:ext cx="4360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Times New Roman" panose="02020603050405020304" pitchFamily="18" charset="0"/>
              </a:rPr>
              <a:t>If the task is solved in time</a:t>
            </a:r>
            <a:r>
              <a:rPr lang="ru-RU" sz="2800" dirty="0">
                <a:cs typeface="Times New Roman" panose="02020603050405020304" pitchFamily="18" charset="0"/>
              </a:rPr>
              <a:t> </a:t>
            </a:r>
            <a:r>
              <a:rPr lang="en-US" sz="2800" dirty="0">
                <a:cs typeface="Times New Roman" panose="02020603050405020304" pitchFamily="18" charset="0"/>
              </a:rPr>
              <a:t>T,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then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r>
              <a:rPr lang="en-US" sz="2800" dirty="0">
                <a:cs typeface="Times New Roman" panose="02020603050405020304" pitchFamily="18" charset="0"/>
              </a:rPr>
              <a:t>, else</a:t>
            </a:r>
            <a:r>
              <a:rPr lang="ru-RU" sz="2800" dirty="0">
                <a:cs typeface="Times New Roman" panose="02020603050405020304" pitchFamily="18" charset="0"/>
              </a:rPr>
              <a:t> 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7FD37A-2734-2244-9BB8-091190128C23}"/>
              </a:ext>
            </a:extLst>
          </p:cNvPr>
          <p:cNvSpPr/>
          <p:nvPr/>
        </p:nvSpPr>
        <p:spPr>
          <a:xfrm>
            <a:off x="216310" y="6209694"/>
            <a:ext cx="11759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Estimation technics: [Semenov, A.,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Zaikin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O.,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Otpuschennikov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I.,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Kochemazov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S.,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Ignatiev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A.: On Cryptographic Attacks Using Backdoors for SAT. In: Proc. of AAAI 2018. pp. 6641–6648 (2018)] </a:t>
            </a:r>
            <a:endParaRPr lang="en-US" sz="1600" dirty="0"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004B4B-6E0E-B548-AE48-1FFDB492517D}"/>
              </a:ext>
            </a:extLst>
          </p:cNvPr>
          <p:cNvSpPr/>
          <p:nvPr/>
        </p:nvSpPr>
        <p:spPr>
          <a:xfrm>
            <a:off x="5429753" y="4640940"/>
            <a:ext cx="60278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Estimation of breaking time</a:t>
            </a:r>
          </a:p>
          <a:p>
            <a:pPr algn="ctr"/>
            <a:r>
              <a:rPr lang="en-US" sz="2800" dirty="0"/>
              <a:t>=</a:t>
            </a:r>
          </a:p>
          <a:p>
            <a:pPr algn="ctr"/>
            <a:r>
              <a:rPr lang="en-US" sz="2800" dirty="0"/>
              <a:t>Fitness value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D18DD3-E372-6A48-A5A5-5CFA009F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448" y="6429344"/>
            <a:ext cx="2743200" cy="365125"/>
          </a:xfrm>
        </p:spPr>
        <p:txBody>
          <a:bodyPr/>
          <a:lstStyle/>
          <a:p>
            <a:fld id="{C434F4B8-E1B6-B04A-BB92-DE2C375723F9}" type="slidenum">
              <a:rPr lang="ru-RU" smtClean="0"/>
              <a:t>15</a:t>
            </a:fld>
            <a:endParaRPr lang="ru-RU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48AF18E-8688-5349-887C-A81B063201D9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69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7D2F-E89E-E344-AD1F-EC948C9EC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8" y="1503918"/>
            <a:ext cx="5966013" cy="4667250"/>
          </a:xfrm>
        </p:spPr>
        <p:txBody>
          <a:bodyPr>
            <a:normAutofit/>
          </a:bodyPr>
          <a:lstStyle/>
          <a:p>
            <a:r>
              <a:rPr lang="en-US" dirty="0"/>
              <a:t>Analyzing </a:t>
            </a:r>
            <a:r>
              <a:rPr lang="en-US" b="1" dirty="0"/>
              <a:t>stream cyphers</a:t>
            </a:r>
            <a:r>
              <a:rPr lang="en-US" dirty="0"/>
              <a:t> is a hard problem</a:t>
            </a:r>
          </a:p>
          <a:p>
            <a:r>
              <a:rPr lang="en-US" dirty="0"/>
              <a:t>We can </a:t>
            </a:r>
            <a:r>
              <a:rPr lang="en-US" b="1" dirty="0"/>
              <a:t>translate</a:t>
            </a:r>
            <a:r>
              <a:rPr lang="en-US" dirty="0"/>
              <a:t> the attack to </a:t>
            </a:r>
            <a:r>
              <a:rPr lang="en-US" b="1" dirty="0"/>
              <a:t>SAT</a:t>
            </a:r>
          </a:p>
          <a:p>
            <a:r>
              <a:rPr lang="en-US" dirty="0"/>
              <a:t>We can </a:t>
            </a:r>
            <a:r>
              <a:rPr lang="en-US" b="1" dirty="0"/>
              <a:t>speedup</a:t>
            </a:r>
            <a:r>
              <a:rPr lang="en-US" dirty="0"/>
              <a:t> the SAT-based attack using </a:t>
            </a:r>
            <a:r>
              <a:rPr lang="en-US" b="1" dirty="0"/>
              <a:t>backdoor</a:t>
            </a:r>
          </a:p>
          <a:p>
            <a:r>
              <a:rPr lang="en-US" dirty="0"/>
              <a:t>Selecting the </a:t>
            </a:r>
            <a:r>
              <a:rPr lang="en-US" b="1" dirty="0"/>
              <a:t>efficient </a:t>
            </a:r>
            <a:r>
              <a:rPr lang="en-US" dirty="0"/>
              <a:t>backdoor is a hard problem</a:t>
            </a:r>
          </a:p>
          <a:p>
            <a:r>
              <a:rPr lang="en-US" dirty="0"/>
              <a:t>But there is a way to </a:t>
            </a:r>
            <a:r>
              <a:rPr lang="en-US" b="1" dirty="0"/>
              <a:t>estimate</a:t>
            </a:r>
            <a:r>
              <a:rPr lang="en-US" dirty="0"/>
              <a:t> the attack time for a given backdoor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FF97-BA57-4142-BCB4-C7827D98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828" y="1200213"/>
            <a:ext cx="3784389" cy="2228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96519-E5C4-E548-8DEB-286639711E71}"/>
              </a:ext>
            </a:extLst>
          </p:cNvPr>
          <p:cNvSpPr/>
          <p:nvPr/>
        </p:nvSpPr>
        <p:spPr>
          <a:xfrm>
            <a:off x="8477009" y="4703680"/>
            <a:ext cx="25140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Estimation of</a:t>
            </a:r>
          </a:p>
          <a:p>
            <a:pPr algn="ctr"/>
            <a:r>
              <a:rPr lang="en-US" sz="2800" dirty="0"/>
              <a:t>breaking time</a:t>
            </a:r>
            <a:endParaRPr lang="ru-RU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CA316-CB9D-8444-9E2B-2A62C23058F4}"/>
              </a:ext>
            </a:extLst>
          </p:cNvPr>
          <p:cNvSpPr/>
          <p:nvPr/>
        </p:nvSpPr>
        <p:spPr>
          <a:xfrm>
            <a:off x="9281012" y="3371245"/>
            <a:ext cx="9060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600" dirty="0"/>
              <a:t>⇓</a:t>
            </a:r>
            <a:endParaRPr lang="en-US" sz="9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CDE41-DF7F-884A-9DA7-90D4634D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16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099F8-7FD3-F44D-87E8-BDA0CFC19D33}"/>
              </a:ext>
            </a:extLst>
          </p:cNvPr>
          <p:cNvSpPr txBox="1"/>
          <p:nvPr/>
        </p:nvSpPr>
        <p:spPr>
          <a:xfrm>
            <a:off x="9364369" y="3837543"/>
            <a:ext cx="7393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magic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CF7B67-BBA9-C34D-9D9C-35A120735AF1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Intermediate sum-up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B9F2B-4901-1942-A9DA-4B18E79F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" dirty="0"/>
              <a:t>Framework for minimizing a fitness function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17F79-25D0-294C-967D-8D5FCCE76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A197-2BAE-3B41-87C4-56DE58E0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23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F465EE-2E0E-E74B-A0DD-DD9B5325DCE4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Framework scheme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F324-AA87-354A-B36D-373E427F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18</a:t>
            </a:fld>
            <a:endParaRPr lang="ru-RU"/>
          </a:p>
        </p:txBody>
      </p:sp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665118C-6459-854C-A301-23D033D9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82" y="1322851"/>
            <a:ext cx="9012702" cy="47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4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AB2F99-825D-4F43-A88C-E8A84E620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51" y="4884395"/>
            <a:ext cx="7188698" cy="16428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F465EE-2E0E-E74B-A0DD-DD9B5325DCE4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 module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1519EC-FE3F-F54D-AE83-278BA08F3A3A}"/>
              </a:ext>
            </a:extLst>
          </p:cNvPr>
          <p:cNvSpPr txBox="1"/>
          <p:nvPr/>
        </p:nvSpPr>
        <p:spPr>
          <a:xfrm>
            <a:off x="2501651" y="3890665"/>
            <a:ext cx="7188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{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1DBDD-2732-3545-8347-B8A8E83311C0}"/>
              </a:ext>
            </a:extLst>
          </p:cNvPr>
          <p:cNvSpPr/>
          <p:nvPr/>
        </p:nvSpPr>
        <p:spPr>
          <a:xfrm>
            <a:off x="5867163" y="4751729"/>
            <a:ext cx="508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latin typeface="MS"/>
              </a:rPr>
              <a:t>⇓</a:t>
            </a:r>
            <a:r>
              <a:rPr lang="ru-RU" dirty="0">
                <a:latin typeface="MS"/>
              </a:rPr>
              <a:t> </a:t>
            </a:r>
            <a:endParaRPr lang="ru-RU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38B35D-2D35-294F-BE57-C8B0358DA62C}"/>
              </a:ext>
            </a:extLst>
          </p:cNvPr>
          <p:cNvSpPr/>
          <p:nvPr/>
        </p:nvSpPr>
        <p:spPr>
          <a:xfrm>
            <a:off x="2342901" y="3429000"/>
            <a:ext cx="7506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Individual</a:t>
            </a:r>
            <a:r>
              <a:rPr lang="ru-RU" sz="2400" dirty="0"/>
              <a:t>: </a:t>
            </a:r>
            <a:r>
              <a:rPr lang="en" sz="2400" dirty="0"/>
              <a:t>bit vector, which presents a backdoor set</a:t>
            </a:r>
            <a:endParaRPr lang="ru-RU" sz="24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ACF251C-0B02-6543-B7FB-D6C4D30064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3060929"/>
                  </p:ext>
                </p:extLst>
              </p:nvPr>
            </p:nvGraphicFramePr>
            <p:xfrm>
              <a:off x="832348" y="1128911"/>
              <a:ext cx="10515600" cy="1280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75267826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937398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We apply</a:t>
                          </a:r>
                          <a:endParaRPr lang="ru-RU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Framework supports</a:t>
                          </a:r>
                          <a:endParaRPr lang="ru-RU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3529383"/>
                      </a:ext>
                    </a:extLst>
                  </a:tr>
                  <a:tr h="709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(1+1)-EA</a:t>
                          </a:r>
                          <a:endParaRPr lang="ru-RU" sz="2400" dirty="0"/>
                        </a:p>
                        <a:p>
                          <a:pPr algn="ctr"/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GA (Elitism)</a:t>
                          </a:r>
                          <a:endParaRPr lang="ru-RU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)-EA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)-EA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99293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ACF251C-0B02-6543-B7FB-D6C4D30064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3060929"/>
                  </p:ext>
                </p:extLst>
              </p:nvPr>
            </p:nvGraphicFramePr>
            <p:xfrm>
              <a:off x="832348" y="1128911"/>
              <a:ext cx="10515600" cy="1280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75267826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93739851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We apply</a:t>
                          </a:r>
                          <a:endParaRPr lang="ru-RU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Framework supports</a:t>
                          </a:r>
                          <a:endParaRPr lang="ru-RU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352938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(1+1)-EA</a:t>
                          </a:r>
                          <a:endParaRPr lang="ru-RU" sz="2400" dirty="0"/>
                        </a:p>
                        <a:p>
                          <a:pPr algn="ctr"/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GA (Elitism)</a:t>
                          </a:r>
                          <a:endParaRPr lang="ru-RU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100242" t="-60606" b="-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99293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F324-AA87-354A-B36D-373E427F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19</a:t>
            </a:fld>
            <a:endParaRPr lang="ru-RU"/>
          </a:p>
        </p:txBody>
      </p:sp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28B209B3-6449-AF4D-94D4-E4491F24B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859295"/>
              </p:ext>
            </p:extLst>
          </p:nvPr>
        </p:nvGraphicFramePr>
        <p:xfrm>
          <a:off x="832348" y="2317356"/>
          <a:ext cx="105156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7526782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37398510"/>
                    </a:ext>
                  </a:extLst>
                </a:gridCol>
              </a:tblGrid>
              <a:tr h="709782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dirty="0" err="1"/>
                        <a:t>Tabu</a:t>
                      </a:r>
                      <a:r>
                        <a:rPr lang="en-US" sz="2400" dirty="0"/>
                        <a:t> Search</a:t>
                      </a:r>
                    </a:p>
                    <a:p>
                      <a:pPr lvl="0" algn="ctr">
                        <a:defRPr/>
                      </a:pPr>
                      <a:r>
                        <a:rPr lang="en" sz="2400" dirty="0"/>
                        <a:t>Simulated Annealing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9929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09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DEE09E-76F2-9540-AD80-DCDC0E08C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48" y="1436193"/>
            <a:ext cx="6927352" cy="4889500"/>
          </a:xfrm>
        </p:spPr>
        <p:txBody>
          <a:bodyPr>
            <a:normAutofit/>
          </a:bodyPr>
          <a:lstStyle/>
          <a:p>
            <a:r>
              <a:rPr lang="en" sz="3200" dirty="0"/>
              <a:t>There are a lot of ways to encode and to decode information</a:t>
            </a:r>
          </a:p>
          <a:p>
            <a:pPr lvl="1"/>
            <a:r>
              <a:rPr lang="en" sz="3200" dirty="0"/>
              <a:t>HTTPS, mobile traffic …</a:t>
            </a:r>
          </a:p>
          <a:p>
            <a:pPr lvl="1"/>
            <a:r>
              <a:rPr lang="en" sz="3200" dirty="0"/>
              <a:t>man in the middle</a:t>
            </a:r>
          </a:p>
          <a:p>
            <a:r>
              <a:rPr lang="en" sz="3200" b="1" dirty="0"/>
              <a:t>Algebraic cryptanalysis</a:t>
            </a:r>
            <a:r>
              <a:rPr lang="en" sz="3200" dirty="0"/>
              <a:t> is a way of analyzing and breaking ciphers</a:t>
            </a:r>
          </a:p>
          <a:p>
            <a:r>
              <a:rPr lang="en" sz="3200" dirty="0"/>
              <a:t>Type of attacks:</a:t>
            </a:r>
          </a:p>
          <a:p>
            <a:pPr lvl="1"/>
            <a:r>
              <a:rPr lang="en-US" sz="3200" dirty="0"/>
              <a:t>Brute-force attack</a:t>
            </a:r>
          </a:p>
          <a:p>
            <a:pPr lvl="1"/>
            <a:r>
              <a:rPr lang="en-US" sz="3200" b="1" dirty="0"/>
              <a:t>Guess-and-determine</a:t>
            </a:r>
            <a:r>
              <a:rPr lang="en-US" sz="3200" dirty="0"/>
              <a:t> attack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579F2-1D84-0D4A-BB29-07680FDC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altLang="ru-RU" dirty="0"/>
              <a:t>Cryptanalysis 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65040-B0CF-5C44-B072-48C68D6F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742321"/>
            <a:ext cx="41275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0C541-F2A9-C64A-BEB1-4F5757065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3880943"/>
            <a:ext cx="4787899" cy="266369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4B6DBD-C921-DB41-AA10-4618768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68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F465EE-2E0E-E74B-A0DD-DD9B5325DCE4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Predictive function module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F324-AA87-354A-B36D-373E427F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20</a:t>
            </a:fld>
            <a:endParaRPr lang="ru-RU"/>
          </a:p>
        </p:txBody>
      </p:sp>
      <p:pic>
        <p:nvPicPr>
          <p:cNvPr id="1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8CA615-603A-A444-BB26-37E58E7E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569" y="1416608"/>
            <a:ext cx="3794048" cy="3071750"/>
          </a:xfrm>
          <a:prstGeom prst="rect">
            <a:avLst/>
          </a:prstGeom>
        </p:spPr>
      </p:pic>
      <p:pic>
        <p:nvPicPr>
          <p:cNvPr id="1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E7C046-9F6D-954B-8E8E-FDC1AC606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12" y="1416608"/>
            <a:ext cx="5215705" cy="3071750"/>
          </a:xfrm>
          <a:prstGeom prst="rect">
            <a:avLst/>
          </a:prstGeom>
        </p:spPr>
      </p:pic>
      <p:pic>
        <p:nvPicPr>
          <p:cNvPr id="17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3F9B6C-5E66-844E-8FBB-939B66B6D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217" y="1416608"/>
            <a:ext cx="3667050" cy="3071750"/>
          </a:xfrm>
          <a:prstGeom prst="rect">
            <a:avLst/>
          </a:prstGeom>
        </p:spPr>
      </p:pic>
      <p:pic>
        <p:nvPicPr>
          <p:cNvPr id="20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64B77C-467C-5648-AD96-B9B76A0E2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651" y="4884395"/>
            <a:ext cx="7188698" cy="16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0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F465EE-2E0E-E74B-A0DD-DD9B5325DCE4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Concurrency module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F324-AA87-354A-B36D-373E427F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21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22DF52-5EF5-C14C-AB4E-E63F624A8459}"/>
                  </a:ext>
                </a:extLst>
              </p:cNvPr>
              <p:cNvSpPr txBox="1"/>
              <p:nvPr/>
            </p:nvSpPr>
            <p:spPr>
              <a:xfrm>
                <a:off x="4276605" y="5580548"/>
                <a:ext cx="3627083" cy="616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/>
                  <a:t> – count of nodes</a:t>
                </a:r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22DF52-5EF5-C14C-AB4E-E63F624A8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05" y="5580548"/>
                <a:ext cx="3627083" cy="616836"/>
              </a:xfrm>
              <a:prstGeom prst="rect">
                <a:avLst/>
              </a:prstGeom>
              <a:blipFill>
                <a:blip r:embed="rId3"/>
                <a:stretch>
                  <a:fillRect l="-350" r="-1399" b="-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59A99C6-85DD-F644-B353-58D866D16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60" y="1310155"/>
            <a:ext cx="10025575" cy="41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65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6F39049-B7D7-0548-BC71-7BAC746F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9" t="12102" r="14146"/>
          <a:stretch/>
        </p:blipFill>
        <p:spPr>
          <a:xfrm>
            <a:off x="445489" y="1020571"/>
            <a:ext cx="7204241" cy="50113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F465EE-2E0E-E74B-A0DD-DD9B5325DCE4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Solver module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F324-AA87-354A-B36D-373E427F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22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9896D-DED9-764C-ABD9-B6C3DF6AD245}"/>
              </a:ext>
            </a:extLst>
          </p:cNvPr>
          <p:cNvSpPr txBox="1"/>
          <p:nvPr/>
        </p:nvSpPr>
        <p:spPr>
          <a:xfrm>
            <a:off x="7953916" y="1034557"/>
            <a:ext cx="368415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/>
              <a:t>Implemented wrappers: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 err="1"/>
              <a:t>MiniSat</a:t>
            </a:r>
            <a:endParaRPr lang="e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 err="1"/>
              <a:t>Lingeling</a:t>
            </a:r>
            <a:endParaRPr lang="e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 err="1"/>
              <a:t>Plingeling</a:t>
            </a:r>
            <a:endParaRPr lang="e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 err="1"/>
              <a:t>Treengeling</a:t>
            </a:r>
            <a:endParaRPr lang="e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/>
              <a:t>ROKK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CryptoMiniSat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PaInLeSS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A0146-E63A-F743-A560-1B982F56654F}"/>
              </a:ext>
            </a:extLst>
          </p:cNvPr>
          <p:cNvSpPr txBox="1"/>
          <p:nvPr/>
        </p:nvSpPr>
        <p:spPr>
          <a:xfrm>
            <a:off x="2576162" y="5578126"/>
            <a:ext cx="15905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Result: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SAT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Time: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1.243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5A1A3-DBCC-8243-94C3-3BC7F7804B0D}"/>
              </a:ext>
            </a:extLst>
          </p:cNvPr>
          <p:cNvSpPr txBox="1"/>
          <p:nvPr/>
        </p:nvSpPr>
        <p:spPr>
          <a:xfrm>
            <a:off x="4433825" y="3596566"/>
            <a:ext cx="1581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Result: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SAT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Time: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2.311 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78755-F9C7-0841-89F6-E90FE7488726}"/>
              </a:ext>
            </a:extLst>
          </p:cNvPr>
          <p:cNvSpPr txBox="1"/>
          <p:nvPr/>
        </p:nvSpPr>
        <p:spPr>
          <a:xfrm>
            <a:off x="3566134" y="4573987"/>
            <a:ext cx="17916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Result: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UNSAT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Time: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0.526 c</a:t>
            </a:r>
          </a:p>
        </p:txBody>
      </p:sp>
    </p:spTree>
    <p:extLst>
      <p:ext uri="{BB962C8B-B14F-4D97-AF65-F5344CB8AC3E}">
        <p14:creationId xmlns:p14="http://schemas.microsoft.com/office/powerpoint/2010/main" val="391041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69A77A9A-54EC-F348-BD0A-0CE768B1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52" y="1735249"/>
            <a:ext cx="5156005" cy="217137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7C3FB600-A58F-444B-A030-7F197977C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68" y="1992529"/>
            <a:ext cx="5161911" cy="1906948"/>
          </a:xfrm>
          <a:prstGeom prst="rect">
            <a:avLst/>
          </a:prstGeom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4440BBF3-63FC-1540-9860-A729FD550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73169"/>
              </p:ext>
            </p:extLst>
          </p:nvPr>
        </p:nvGraphicFramePr>
        <p:xfrm>
          <a:off x="873479" y="1491048"/>
          <a:ext cx="10533212" cy="3752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6606">
                  <a:extLst>
                    <a:ext uri="{9D8B030D-6E8A-4147-A177-3AD203B41FA5}">
                      <a16:colId xmlns:a16="http://schemas.microsoft.com/office/drawing/2014/main" val="1896184352"/>
                    </a:ext>
                  </a:extLst>
                </a:gridCol>
                <a:gridCol w="5266606">
                  <a:extLst>
                    <a:ext uri="{9D8B030D-6E8A-4147-A177-3AD203B41FA5}">
                      <a16:colId xmlns:a16="http://schemas.microsoft.com/office/drawing/2014/main" val="3002185952"/>
                    </a:ext>
                  </a:extLst>
                </a:gridCol>
              </a:tblGrid>
              <a:tr h="877384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6442204"/>
                  </a:ext>
                </a:extLst>
              </a:tr>
              <a:tr h="1732081">
                <a:tc>
                  <a:txBody>
                    <a:bodyPr/>
                    <a:lstStyle/>
                    <a:p>
                      <a:pPr algn="ctr"/>
                      <a:endParaRPr lang="ru-RU" sz="2400" i="1" baseline="-25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1874504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400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2400" baseline="0" dirty="0">
                          <a:latin typeface="+mn-lt"/>
                          <a:cs typeface="Times New Roman" panose="02020603050405020304" pitchFamily="18" charset="0"/>
                        </a:rPr>
                        <a:t> – time of solving task </a:t>
                      </a:r>
                      <a:r>
                        <a:rPr lang="en-US" sz="2400" i="1" baseline="0" dirty="0">
                          <a:latin typeface="+mn-lt"/>
                          <a:cs typeface="Times New Roman" panose="02020603050405020304" pitchFamily="18" charset="0"/>
                        </a:rPr>
                        <a:t>k</a:t>
                      </a:r>
                      <a:endParaRPr lang="ru-RU" sz="2400" i="1" baseline="-25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If the task is solved in time</a:t>
                      </a:r>
                      <a:r>
                        <a:rPr lang="ru-RU" sz="240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then </a:t>
                      </a:r>
                      <a:r>
                        <a:rPr lang="el-G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ξ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</a:t>
                      </a: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, else</a:t>
                      </a:r>
                      <a:r>
                        <a:rPr lang="ru-RU" sz="240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ξ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07083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BF465EE-2E0E-E74B-A0DD-DD9B5325DCE4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Predictive function module. Evaluating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F324-AA87-354A-B36D-373E427F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94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C43E17-A257-B244-A607-6A21FE1752E4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Experimental results. First function 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758A1C-2C17-9945-A96B-7E99A414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22102"/>
              </p:ext>
            </p:extLst>
          </p:nvPr>
        </p:nvGraphicFramePr>
        <p:xfrm>
          <a:off x="832348" y="1684291"/>
          <a:ext cx="10515600" cy="348941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899698">
                  <a:extLst>
                    <a:ext uri="{9D8B030D-6E8A-4147-A177-3AD203B41FA5}">
                      <a16:colId xmlns:a16="http://schemas.microsoft.com/office/drawing/2014/main" val="314086533"/>
                    </a:ext>
                  </a:extLst>
                </a:gridCol>
                <a:gridCol w="868590">
                  <a:extLst>
                    <a:ext uri="{9D8B030D-6E8A-4147-A177-3AD203B41FA5}">
                      <a16:colId xmlns:a16="http://schemas.microsoft.com/office/drawing/2014/main" val="2452042956"/>
                    </a:ext>
                  </a:extLst>
                </a:gridCol>
                <a:gridCol w="2416947">
                  <a:extLst>
                    <a:ext uri="{9D8B030D-6E8A-4147-A177-3AD203B41FA5}">
                      <a16:colId xmlns:a16="http://schemas.microsoft.com/office/drawing/2014/main" val="3711380906"/>
                    </a:ext>
                  </a:extLst>
                </a:gridCol>
                <a:gridCol w="1221063">
                  <a:extLst>
                    <a:ext uri="{9D8B030D-6E8A-4147-A177-3AD203B41FA5}">
                      <a16:colId xmlns:a16="http://schemas.microsoft.com/office/drawing/2014/main" val="3224239912"/>
                    </a:ext>
                  </a:extLst>
                </a:gridCol>
                <a:gridCol w="3109302">
                  <a:extLst>
                    <a:ext uri="{9D8B030D-6E8A-4147-A177-3AD203B41FA5}">
                      <a16:colId xmlns:a16="http://schemas.microsoft.com/office/drawing/2014/main" val="3397649195"/>
                    </a:ext>
                  </a:extLst>
                </a:gridCol>
              </a:tblGrid>
              <a:tr h="602190">
                <a:tc rowSpan="2">
                  <a:txBody>
                    <a:bodyPr/>
                    <a:lstStyle/>
                    <a:p>
                      <a:endParaRPr lang="ru-RU" sz="2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  <a:latin typeface="+mn-lt"/>
                        </a:rPr>
                        <a:t>ALIAS*</a:t>
                      </a:r>
                      <a:endParaRPr lang="ru-RU" sz="2800" dirty="0">
                        <a:effectLst/>
                        <a:latin typeface="+mn-lt"/>
                      </a:endParaRPr>
                    </a:p>
                  </a:txBody>
                  <a:tcPr marL="47625" marR="47625" marT="9525" marB="9525" anchor="ctr"/>
                </a:tc>
                <a:tc hMerge="1">
                  <a:txBody>
                    <a:bodyPr/>
                    <a:lstStyle/>
                    <a:p>
                      <a:endParaRPr lang="ru-RU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9525" marB="952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+mn-lt"/>
                        </a:rPr>
                        <a:t>EvoGuess</a:t>
                      </a:r>
                      <a:r>
                        <a:rPr lang="en-US" sz="2800" dirty="0">
                          <a:latin typeface="+mn-lt"/>
                        </a:rPr>
                        <a:t> (1+1)-EA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609619"/>
                  </a:ext>
                </a:extLst>
              </a:tr>
              <a:tr h="721807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|B|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Attack time (s)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|B|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 time (s)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336630"/>
                  </a:ext>
                </a:extLst>
              </a:tr>
              <a:tr h="721807">
                <a:tc>
                  <a:txBody>
                    <a:bodyPr/>
                    <a:lstStyle/>
                    <a:p>
                      <a:r>
                        <a:rPr lang="e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Grain v1 160/160 </a:t>
                      </a:r>
                      <a:endParaRPr lang="e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effectLst/>
                          <a:latin typeface="+mn-lt"/>
                        </a:rPr>
                        <a:t>1</a:t>
                      </a:r>
                      <a:r>
                        <a:rPr lang="en-US" sz="2800" dirty="0">
                          <a:effectLst/>
                          <a:latin typeface="+mn-lt"/>
                        </a:rPr>
                        <a:t>09</a:t>
                      </a:r>
                      <a:endParaRPr lang="ru-RU" sz="2800" dirty="0">
                        <a:effectLst/>
                        <a:latin typeface="+mn-lt"/>
                      </a:endParaRP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4.04e+30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7.51e+30</a:t>
                      </a:r>
                      <a:endParaRPr lang="ru-RU" sz="2800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282032"/>
                  </a:ext>
                </a:extLst>
              </a:tr>
              <a:tr h="721807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Trivium 288/300 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14</a:t>
                      </a:r>
                      <a:r>
                        <a:rPr lang="ru-RU" sz="2800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1.40e+41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143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3.51e+43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715942"/>
                  </a:ext>
                </a:extLst>
              </a:tr>
              <a:tr h="721807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Mickey 200/250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158</a:t>
                      </a:r>
                      <a:endParaRPr lang="ru-RU" sz="2800" dirty="0">
                        <a:effectLst/>
                        <a:latin typeface="+mn-lt"/>
                      </a:endParaRP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1.56e+48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169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1.77e+51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62106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23E58-C69E-AD43-BE74-ED626286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638" y="6356350"/>
            <a:ext cx="2743200" cy="365125"/>
          </a:xfrm>
        </p:spPr>
        <p:txBody>
          <a:bodyPr/>
          <a:lstStyle/>
          <a:p>
            <a:fld id="{C434F4B8-E1B6-B04A-BB92-DE2C375723F9}" type="slidenum">
              <a:rPr lang="ru-RU" smtClean="0"/>
              <a:t>24</a:t>
            </a:fld>
            <a:endParaRPr lang="ru-RU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DECFF11-4963-5446-9B7E-CE995B1892C3}"/>
              </a:ext>
            </a:extLst>
          </p:cNvPr>
          <p:cNvSpPr/>
          <p:nvPr/>
        </p:nvSpPr>
        <p:spPr>
          <a:xfrm>
            <a:off x="222162" y="6273225"/>
            <a:ext cx="11759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*ALLIAS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[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Zaikin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O.,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Kochemazov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S. Pseudo-Boolean Black-Box Optimization Methods in the Context of Divide-and-Conquer Approach to Solving Hard SAT Instances. In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DEStech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Transactions on Computer Science and Engineering, pp. 76-87 (2018)</a:t>
            </a: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81436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C43E17-A257-B244-A607-6A21FE1752E4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Experimental results. Second function 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758A1C-2C17-9945-A96B-7E99A4148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66088"/>
              </p:ext>
            </p:extLst>
          </p:nvPr>
        </p:nvGraphicFramePr>
        <p:xfrm>
          <a:off x="832348" y="1684291"/>
          <a:ext cx="10515600" cy="348941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899698">
                  <a:extLst>
                    <a:ext uri="{9D8B030D-6E8A-4147-A177-3AD203B41FA5}">
                      <a16:colId xmlns:a16="http://schemas.microsoft.com/office/drawing/2014/main" val="314086533"/>
                    </a:ext>
                  </a:extLst>
                </a:gridCol>
                <a:gridCol w="868590">
                  <a:extLst>
                    <a:ext uri="{9D8B030D-6E8A-4147-A177-3AD203B41FA5}">
                      <a16:colId xmlns:a16="http://schemas.microsoft.com/office/drawing/2014/main" val="2452042956"/>
                    </a:ext>
                  </a:extLst>
                </a:gridCol>
                <a:gridCol w="2416947">
                  <a:extLst>
                    <a:ext uri="{9D8B030D-6E8A-4147-A177-3AD203B41FA5}">
                      <a16:colId xmlns:a16="http://schemas.microsoft.com/office/drawing/2014/main" val="3711380906"/>
                    </a:ext>
                  </a:extLst>
                </a:gridCol>
                <a:gridCol w="1221063">
                  <a:extLst>
                    <a:ext uri="{9D8B030D-6E8A-4147-A177-3AD203B41FA5}">
                      <a16:colId xmlns:a16="http://schemas.microsoft.com/office/drawing/2014/main" val="3224239912"/>
                    </a:ext>
                  </a:extLst>
                </a:gridCol>
                <a:gridCol w="3109302">
                  <a:extLst>
                    <a:ext uri="{9D8B030D-6E8A-4147-A177-3AD203B41FA5}">
                      <a16:colId xmlns:a16="http://schemas.microsoft.com/office/drawing/2014/main" val="3397649195"/>
                    </a:ext>
                  </a:extLst>
                </a:gridCol>
              </a:tblGrid>
              <a:tr h="602190">
                <a:tc rowSpan="2">
                  <a:txBody>
                    <a:bodyPr/>
                    <a:lstStyle/>
                    <a:p>
                      <a:endParaRPr lang="ru-RU" sz="2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latin typeface="+mn-lt"/>
                        </a:rPr>
                        <a:t>EvoGuess</a:t>
                      </a:r>
                      <a:r>
                        <a:rPr lang="en-US" sz="2800" dirty="0">
                          <a:latin typeface="+mn-lt"/>
                        </a:rPr>
                        <a:t> (1+1)-EA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marL="47625" marR="47625" marT="9525" marB="9525" anchor="ctr"/>
                </a:tc>
                <a:tc hMerge="1">
                  <a:txBody>
                    <a:bodyPr/>
                    <a:lstStyle/>
                    <a:p>
                      <a:endParaRPr lang="ru-RU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9525" marB="9525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latin typeface="+mn-lt"/>
                        </a:rPr>
                        <a:t>EvoGuess</a:t>
                      </a:r>
                      <a:r>
                        <a:rPr lang="en-US" sz="2800" dirty="0">
                          <a:latin typeface="+mn-lt"/>
                        </a:rPr>
                        <a:t> GA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609619"/>
                  </a:ext>
                </a:extLst>
              </a:tr>
              <a:tr h="721807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|B|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Attack time (s)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|B|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 time (s)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336630"/>
                  </a:ext>
                </a:extLst>
              </a:tr>
              <a:tr h="721807">
                <a:tc>
                  <a:txBody>
                    <a:bodyPr/>
                    <a:lstStyle/>
                    <a:p>
                      <a:r>
                        <a:rPr lang="e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Grain v1 160/160 </a:t>
                      </a:r>
                      <a:endParaRPr lang="e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effectLst/>
                          <a:latin typeface="+mn-lt"/>
                        </a:rPr>
                        <a:t>1</a:t>
                      </a:r>
                      <a:r>
                        <a:rPr lang="en-US" sz="2800" dirty="0">
                          <a:effectLst/>
                          <a:latin typeface="+mn-lt"/>
                        </a:rPr>
                        <a:t>04</a:t>
                      </a:r>
                      <a:endParaRPr lang="ru-RU" sz="2800" dirty="0">
                        <a:effectLst/>
                        <a:latin typeface="+mn-lt"/>
                      </a:endParaRP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4.71e+32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7.23e+31</a:t>
                      </a:r>
                      <a:endParaRPr lang="ru-RU" sz="2800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282032"/>
                  </a:ext>
                </a:extLst>
              </a:tr>
              <a:tr h="721807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Trivium 288/300 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136</a:t>
                      </a:r>
                      <a:endParaRPr lang="ru-RU" sz="2800" dirty="0">
                        <a:effectLst/>
                        <a:latin typeface="+mn-lt"/>
                      </a:endParaRP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1.52e+43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5.08e+43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715942"/>
                  </a:ext>
                </a:extLst>
              </a:tr>
              <a:tr h="721807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Mickey 200/250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159</a:t>
                      </a:r>
                      <a:endParaRPr lang="ru-RU" sz="2800" dirty="0">
                        <a:effectLst/>
                        <a:latin typeface="+mn-lt"/>
                      </a:endParaRP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+mn-lt"/>
                        </a:rPr>
                        <a:t>9.73e+50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8.18e+50</a:t>
                      </a:r>
                      <a:endParaRPr lang="ru-RU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62106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23E58-C69E-AD43-BE74-ED626286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7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3D1B84-85D8-6348-8780-28823D01D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72" y="1330324"/>
            <a:ext cx="10991352" cy="4918075"/>
          </a:xfrm>
        </p:spPr>
        <p:txBody>
          <a:bodyPr>
            <a:normAutofit/>
          </a:bodyPr>
          <a:lstStyle/>
          <a:p>
            <a:r>
              <a:rPr lang="en" dirty="0"/>
              <a:t>We propose </a:t>
            </a:r>
            <a:r>
              <a:rPr lang="en" b="1" dirty="0"/>
              <a:t>new</a:t>
            </a:r>
            <a:r>
              <a:rPr lang="en" dirty="0"/>
              <a:t> </a:t>
            </a:r>
            <a:r>
              <a:rPr lang="en" b="1" dirty="0"/>
              <a:t>framework</a:t>
            </a:r>
            <a:r>
              <a:rPr lang="en" dirty="0"/>
              <a:t> for algebraic cryptanalysis.</a:t>
            </a:r>
          </a:p>
          <a:p>
            <a:r>
              <a:rPr lang="en" dirty="0"/>
              <a:t>We used </a:t>
            </a:r>
            <a:r>
              <a:rPr lang="en" b="1" dirty="0"/>
              <a:t>(1+1)-EA </a:t>
            </a:r>
            <a:r>
              <a:rPr lang="en" dirty="0"/>
              <a:t>and </a:t>
            </a:r>
            <a:r>
              <a:rPr lang="en" b="1" dirty="0"/>
              <a:t>GA </a:t>
            </a:r>
            <a:r>
              <a:rPr lang="en" dirty="0"/>
              <a:t>to construct SAT-based guess-and-determine attacks on symmetric ciphers. </a:t>
            </a:r>
          </a:p>
          <a:p>
            <a:r>
              <a:rPr lang="en-US" dirty="0"/>
              <a:t>We could not outperform ALIAS, so we are planning to significantly extend the framework’s spectrum of pseudo-Boolean optimization algorithms and improve the search for guessed bits via tuning parameters of the used SAT solvers.</a:t>
            </a:r>
          </a:p>
          <a:p>
            <a:endParaRPr lang="en-US" dirty="0"/>
          </a:p>
          <a:p>
            <a:r>
              <a:rPr lang="en" dirty="0">
                <a:latin typeface="Calibri" panose="020F0502020204030204" pitchFamily="34" charset="0"/>
              </a:rPr>
              <a:t>Supposed by the Russian Science Foundation (project No 18-71-00150)</a:t>
            </a:r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9705E0-044A-564A-8F6C-EBE2108C3138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59492-B44A-C34B-9A5B-DA1E93AC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15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5B3F-023B-411B-9633-400571029BB1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6" name="Picture 2" descr="https://sun9-3.userapi.com/c830400/v830400681/121a6d/_Ys0o3_mSbI.jpg">
            <a:extLst>
              <a:ext uri="{FF2B5EF4-FFF2-40B4-BE49-F238E27FC236}">
                <a16:creationId xmlns:a16="http://schemas.microsoft.com/office/drawing/2014/main" id="{F7445BFB-9363-4676-B060-0CE164B1F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" t="31078" r="3995" b="32552"/>
          <a:stretch/>
        </p:blipFill>
        <p:spPr bwMode="auto">
          <a:xfrm>
            <a:off x="7867494" y="4747168"/>
            <a:ext cx="2715371" cy="106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8F42209-9E05-6447-A896-EBC040DA774D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 for attention!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5D5B2B-C577-1245-95B5-517287E19485}"/>
              </a:ext>
            </a:extLst>
          </p:cNvPr>
          <p:cNvSpPr/>
          <p:nvPr/>
        </p:nvSpPr>
        <p:spPr>
          <a:xfrm>
            <a:off x="832348" y="2386032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800" dirty="0" err="1"/>
              <a:t>Artem</a:t>
            </a:r>
            <a:r>
              <a:rPr lang="nn-NO" sz="2800" dirty="0"/>
              <a:t> </a:t>
            </a:r>
            <a:r>
              <a:rPr lang="nn-NO" sz="2800" dirty="0" err="1"/>
              <a:t>Pavlenko</a:t>
            </a:r>
            <a:r>
              <a:rPr lang="nn-NO" sz="2800" dirty="0"/>
              <a:t>, </a:t>
            </a:r>
          </a:p>
          <a:p>
            <a:r>
              <a:rPr lang="nn-NO" sz="2800" dirty="0"/>
              <a:t>Alexander </a:t>
            </a:r>
            <a:r>
              <a:rPr lang="nn-NO" sz="2800" dirty="0" err="1"/>
              <a:t>Semenov</a:t>
            </a:r>
            <a:r>
              <a:rPr lang="ru-RU" sz="2800" dirty="0"/>
              <a:t>,</a:t>
            </a:r>
            <a:r>
              <a:rPr lang="nn-NO" sz="2800" dirty="0"/>
              <a:t> </a:t>
            </a:r>
          </a:p>
          <a:p>
            <a:r>
              <a:rPr lang="nn-NO" sz="2800" dirty="0"/>
              <a:t>Vladimir </a:t>
            </a:r>
            <a:r>
              <a:rPr lang="nn-NO" sz="2800" dirty="0" err="1"/>
              <a:t>Ulyantsev</a:t>
            </a:r>
            <a:r>
              <a:rPr lang="en-US" sz="2800" dirty="0"/>
              <a:t>,</a:t>
            </a:r>
            <a:endParaRPr lang="nn-NO" sz="2800" dirty="0"/>
          </a:p>
          <a:p>
            <a:r>
              <a:rPr lang="nn-NO" sz="2800" dirty="0"/>
              <a:t>Oleg </a:t>
            </a:r>
            <a:r>
              <a:rPr lang="nn-NO" sz="2800" dirty="0" err="1"/>
              <a:t>Zaikin</a:t>
            </a:r>
            <a:endParaRPr lang="nn-NO" sz="2800" dirty="0"/>
          </a:p>
          <a:p>
            <a:endParaRPr lang="en-US" sz="2800" dirty="0"/>
          </a:p>
          <a:p>
            <a:r>
              <a:rPr lang="en-US" sz="2800" dirty="0"/>
              <a:t>{</a:t>
            </a:r>
            <a:r>
              <a:rPr lang="en-US" sz="2800" dirty="0" err="1"/>
              <a:t>alpavlenko,ulyantsev</a:t>
            </a:r>
            <a:r>
              <a:rPr lang="en-US" sz="2800" dirty="0"/>
              <a:t>}@</a:t>
            </a:r>
            <a:r>
              <a:rPr lang="en-US" sz="2800" dirty="0" err="1"/>
              <a:t>corp.ifmo.ru</a:t>
            </a:r>
            <a:endParaRPr lang="en-US" sz="2800" dirty="0"/>
          </a:p>
          <a:p>
            <a:r>
              <a:rPr lang="en-US" sz="2800" dirty="0" err="1"/>
              <a:t>biclop.rambler@yandex.ru</a:t>
            </a:r>
            <a:endParaRPr lang="en-US" sz="2800" dirty="0"/>
          </a:p>
          <a:p>
            <a:r>
              <a:rPr lang="en-US" sz="2800" dirty="0" err="1"/>
              <a:t>zaikin.icc@gmail.com</a:t>
            </a:r>
            <a:endParaRPr lang="en-US" sz="2800" dirty="0"/>
          </a:p>
          <a:p>
            <a:r>
              <a:rPr lang="en-US" sz="2800" dirty="0" err="1"/>
              <a:t>instagram</a:t>
            </a:r>
            <a:r>
              <a:rPr lang="ru-RU" sz="2800" dirty="0"/>
              <a:t>.</a:t>
            </a:r>
            <a:r>
              <a:rPr lang="en-US" sz="2800" dirty="0"/>
              <a:t>com/</a:t>
            </a:r>
            <a:r>
              <a:rPr lang="en-US" sz="2800" dirty="0" err="1"/>
              <a:t>itmo.ctlab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A215BE-28D5-3246-890B-4FD25AE02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154" y="3077176"/>
            <a:ext cx="2686050" cy="1370139"/>
          </a:xfrm>
          <a:prstGeom prst="rect">
            <a:avLst/>
          </a:prstGeom>
        </p:spPr>
      </p:pic>
      <p:pic>
        <p:nvPicPr>
          <p:cNvPr id="8" name="Рисунок 7" descr="Изображение выглядит как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0679FEF3-8608-5048-A214-6B4D92243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639" y="1265446"/>
            <a:ext cx="2687080" cy="145220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11556DA-4707-3C4A-ABEA-0E2358AEFD03}"/>
              </a:ext>
            </a:extLst>
          </p:cNvPr>
          <p:cNvSpPr/>
          <p:nvPr/>
        </p:nvSpPr>
        <p:spPr>
          <a:xfrm>
            <a:off x="832348" y="1440344"/>
            <a:ext cx="4694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dirty="0"/>
              <a:t>presenter: Stepan </a:t>
            </a:r>
            <a:r>
              <a:rPr lang="en" sz="2800" dirty="0" err="1"/>
              <a:t>Kochemazov</a:t>
            </a:r>
            <a:endParaRPr lang="en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254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AFD0F0A-36E7-AE40-A7B2-8355F4744A47}"/>
              </a:ext>
            </a:extLst>
          </p:cNvPr>
          <p:cNvSpPr txBox="1"/>
          <p:nvPr/>
        </p:nvSpPr>
        <p:spPr>
          <a:xfrm>
            <a:off x="257432" y="1382245"/>
            <a:ext cx="5122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Cipher</a:t>
            </a:r>
            <a:r>
              <a:rPr lang="ru-RU" sz="2800" dirty="0"/>
              <a:t> </a:t>
            </a:r>
            <a:r>
              <a:rPr lang="en-US" sz="2800" dirty="0"/>
              <a:t>A5/1 – used in 2G protocol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AAEA4B-FA09-184A-A16A-9EDB582EF9BA}"/>
              </a:ext>
            </a:extLst>
          </p:cNvPr>
          <p:cNvSpPr txBox="1"/>
          <p:nvPr/>
        </p:nvSpPr>
        <p:spPr>
          <a:xfrm>
            <a:off x="6514201" y="3452937"/>
            <a:ext cx="4192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</a:t>
            </a:r>
            <a:r>
              <a:rPr lang="en-US" sz="2400" dirty="0"/>
              <a:t>: how practically hard it is to decrypt some encrypted text?</a:t>
            </a:r>
            <a:endParaRPr lang="ru-RU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39D75E4-D218-1649-B504-B24DA443942C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dirty="0"/>
              <a:t>Stream ciphers and cryptanalysis</a:t>
            </a:r>
            <a:endParaRPr lang="ru-R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5FCBF9-8AF3-234B-91AF-56B2AFD7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2" y="2147209"/>
            <a:ext cx="3253818" cy="20940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7CDC4B-E010-3542-BD2B-BEFFF8568042}"/>
              </a:ext>
            </a:extLst>
          </p:cNvPr>
          <p:cNvSpPr txBox="1"/>
          <p:nvPr/>
        </p:nvSpPr>
        <p:spPr>
          <a:xfrm>
            <a:off x="2120342" y="194909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28FDB-16B3-CB49-A6FE-9E4A8AAAF3C0}"/>
              </a:ext>
            </a:extLst>
          </p:cNvPr>
          <p:cNvSpPr txBox="1"/>
          <p:nvPr/>
        </p:nvSpPr>
        <p:spPr>
          <a:xfrm>
            <a:off x="1909055" y="266446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75505A-4550-7F4D-8065-C79DCE6FC88E}"/>
              </a:ext>
            </a:extLst>
          </p:cNvPr>
          <p:cNvSpPr/>
          <p:nvPr/>
        </p:nvSpPr>
        <p:spPr>
          <a:xfrm>
            <a:off x="1982622" y="3352832"/>
            <a:ext cx="198000" cy="17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</a:t>
            </a:r>
            <a:r>
              <a:rPr lang="en-US" sz="1400" baseline="-25000" dirty="0">
                <a:solidFill>
                  <a:schemeClr val="tx1"/>
                </a:solidFill>
              </a:rPr>
              <a:t>3</a:t>
            </a:r>
            <a:endParaRPr lang="ru-RU" sz="1400" baseline="-25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F89297-7099-A543-820A-0A62269194BD}"/>
              </a:ext>
            </a:extLst>
          </p:cNvPr>
          <p:cNvSpPr/>
          <p:nvPr/>
        </p:nvSpPr>
        <p:spPr>
          <a:xfrm>
            <a:off x="800979" y="4439368"/>
            <a:ext cx="2411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effectLst/>
              </a:rPr>
              <a:t> </a:t>
            </a:r>
            <a:r>
              <a:rPr lang="en-US" dirty="0"/>
              <a:t>–</a:t>
            </a:r>
            <a:r>
              <a:rPr lang="en-US" dirty="0">
                <a:effectLst/>
              </a:rPr>
              <a:t> </a:t>
            </a:r>
            <a:r>
              <a:rPr lang="en-US" dirty="0"/>
              <a:t>clocking bits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FE3E15-2C9F-3A49-8AED-14B65C424669}"/>
              </a:ext>
            </a:extLst>
          </p:cNvPr>
          <p:cNvSpPr txBox="1"/>
          <p:nvPr/>
        </p:nvSpPr>
        <p:spPr>
          <a:xfrm>
            <a:off x="3262823" y="218694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ru-RU" sz="14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38D707-A175-4949-8538-DCFEC512414D}"/>
              </a:ext>
            </a:extLst>
          </p:cNvPr>
          <p:cNvSpPr txBox="1"/>
          <p:nvPr/>
        </p:nvSpPr>
        <p:spPr>
          <a:xfrm>
            <a:off x="3262823" y="2911804"/>
            <a:ext cx="28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  <a:endParaRPr lang="ru-RU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3905F7-8A35-9245-9C27-E7BFD5AC8744}"/>
              </a:ext>
            </a:extLst>
          </p:cNvPr>
          <p:cNvSpPr txBox="1"/>
          <p:nvPr/>
        </p:nvSpPr>
        <p:spPr>
          <a:xfrm>
            <a:off x="3267690" y="354050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95F5E-670D-0340-BEC9-54F87273E87B}"/>
              </a:ext>
            </a:extLst>
          </p:cNvPr>
          <p:cNvSpPr txBox="1"/>
          <p:nvPr/>
        </p:nvSpPr>
        <p:spPr>
          <a:xfrm>
            <a:off x="6600254" y="2304624"/>
            <a:ext cx="32928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{0,1}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AF7EC50C-F1F0-FD49-AEB1-00E61B36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06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9C831-04AE-1349-8F1F-005CD016C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024" y="1825625"/>
            <a:ext cx="7439211" cy="2890700"/>
          </a:xfrm>
        </p:spPr>
        <p:txBody>
          <a:bodyPr/>
          <a:lstStyle/>
          <a:p>
            <a:r>
              <a:rPr lang="en-US" dirty="0"/>
              <a:t>Boolean </a:t>
            </a:r>
            <a:r>
              <a:rPr lang="en-US" dirty="0" err="1"/>
              <a:t>SATisfiability</a:t>
            </a:r>
            <a:r>
              <a:rPr lang="en-US" dirty="0"/>
              <a:t> – first known NP-complete problem</a:t>
            </a:r>
            <a:endParaRPr lang="ru-RU" dirty="0"/>
          </a:p>
          <a:p>
            <a:r>
              <a:rPr lang="en-US" dirty="0"/>
              <a:t>A dozen of </a:t>
            </a:r>
            <a:r>
              <a:rPr lang="en-US" b="1" dirty="0"/>
              <a:t>applicable</a:t>
            </a:r>
            <a:r>
              <a:rPr lang="en-US" dirty="0"/>
              <a:t> SAT-solvers</a:t>
            </a:r>
          </a:p>
          <a:p>
            <a:pPr lvl="1"/>
            <a:r>
              <a:rPr lang="en-US" dirty="0" err="1"/>
              <a:t>minisat</a:t>
            </a:r>
            <a:r>
              <a:rPr lang="en-US" dirty="0"/>
              <a:t>, </a:t>
            </a:r>
            <a:r>
              <a:rPr lang="en-US" dirty="0" err="1"/>
              <a:t>lingeling</a:t>
            </a:r>
            <a:r>
              <a:rPr lang="en-US" dirty="0"/>
              <a:t>, ROKK …</a:t>
            </a:r>
          </a:p>
          <a:p>
            <a:pPr lvl="1"/>
            <a:r>
              <a:rPr lang="en-US" dirty="0"/>
              <a:t>SAT, </a:t>
            </a:r>
            <a:r>
              <a:rPr lang="en-US" b="1" dirty="0"/>
              <a:t>UNSAT</a:t>
            </a:r>
            <a:endParaRPr lang="ru-RU" b="1" dirty="0"/>
          </a:p>
          <a:p>
            <a:r>
              <a:rPr lang="en-US" dirty="0"/>
              <a:t>Annular competitions in solving SAT!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451A9-F9CA-7640-A457-70A2CAA7E693}"/>
              </a:ext>
            </a:extLst>
          </p:cNvPr>
          <p:cNvSpPr/>
          <p:nvPr/>
        </p:nvSpPr>
        <p:spPr>
          <a:xfrm>
            <a:off x="7054083" y="4716325"/>
            <a:ext cx="425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latin typeface="MS"/>
              </a:rPr>
              <a:t>⇓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DAA4D4-136A-2F46-9D58-41D5E7228578}"/>
              </a:ext>
            </a:extLst>
          </p:cNvPr>
          <p:cNvSpPr/>
          <p:nvPr/>
        </p:nvSpPr>
        <p:spPr>
          <a:xfrm>
            <a:off x="4058024" y="5483274"/>
            <a:ext cx="6417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good idea to </a:t>
            </a:r>
            <a:r>
              <a:rPr lang="en-US" sz="2800" b="1" dirty="0"/>
              <a:t>translate </a:t>
            </a:r>
            <a:r>
              <a:rPr lang="en-US" sz="2800" dirty="0"/>
              <a:t>hard problem to SAT</a:t>
            </a:r>
            <a:endParaRPr lang="ru-RU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96148-32EB-9042-9136-A212FABD1098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SAT and SAT-solvers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D534-6730-A04E-8313-9934DD7E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97" r="37551"/>
          <a:stretch/>
        </p:blipFill>
        <p:spPr>
          <a:xfrm>
            <a:off x="508000" y="1825625"/>
            <a:ext cx="3130924" cy="206866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FBD352-D97B-8E4F-BED3-ABD3FC64D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63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FD40-8093-C046-8A5B-C28D3127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8" y="236519"/>
            <a:ext cx="10515600" cy="784052"/>
          </a:xfrm>
        </p:spPr>
        <p:txBody>
          <a:bodyPr>
            <a:normAutofit/>
          </a:bodyPr>
          <a:lstStyle/>
          <a:p>
            <a:r>
              <a:rPr lang="en-US" altLang="ru-RU" dirty="0"/>
              <a:t>Encode to</a:t>
            </a:r>
            <a:r>
              <a:rPr lang="ru-RU" altLang="ru-RU" dirty="0"/>
              <a:t> SAT </a:t>
            </a:r>
            <a:r>
              <a:rPr lang="en-US" altLang="ru-RU" dirty="0"/>
              <a:t>using </a:t>
            </a:r>
            <a:r>
              <a:rPr lang="ru-RU" altLang="ru-RU" dirty="0"/>
              <a:t>Transalg</a:t>
            </a:r>
            <a:r>
              <a:rPr lang="en-US" altLang="ru-RU" dirty="0"/>
              <a:t>*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F8E5B-5D25-5C40-BBFD-C64E618D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2" y="2147209"/>
            <a:ext cx="3253818" cy="2094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BC6D1A-293D-2C4D-9B4F-BDDFC16D2CE5}"/>
              </a:ext>
            </a:extLst>
          </p:cNvPr>
          <p:cNvSpPr txBox="1"/>
          <p:nvPr/>
        </p:nvSpPr>
        <p:spPr>
          <a:xfrm>
            <a:off x="1229354" y="108240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</a:t>
            </a:r>
            <a:r>
              <a:rPr lang="ru-RU" dirty="0"/>
              <a:t> </a:t>
            </a:r>
            <a:r>
              <a:rPr lang="en-US" dirty="0"/>
              <a:t>A5/1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374C5-D4D1-524D-A6EB-26CDA79AC9AB}"/>
              </a:ext>
            </a:extLst>
          </p:cNvPr>
          <p:cNvSpPr txBox="1"/>
          <p:nvPr/>
        </p:nvSpPr>
        <p:spPr>
          <a:xfrm>
            <a:off x="5266094" y="1083343"/>
            <a:ext cx="180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Transalg program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C7E41-1D0D-8C43-A9E6-FBA4B1A2A789}"/>
              </a:ext>
            </a:extLst>
          </p:cNvPr>
          <p:cNvSpPr txBox="1"/>
          <p:nvPr/>
        </p:nvSpPr>
        <p:spPr>
          <a:xfrm>
            <a:off x="9342584" y="1082404"/>
            <a:ext cx="130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SAT-formula</a:t>
            </a:r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990F7A-455C-BE4A-8D74-2394D6F67BE8}"/>
              </a:ext>
            </a:extLst>
          </p:cNvPr>
          <p:cNvSpPr/>
          <p:nvPr/>
        </p:nvSpPr>
        <p:spPr>
          <a:xfrm>
            <a:off x="185351" y="6265075"/>
            <a:ext cx="11763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*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Transalg: 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Otpuschennikov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I., Semenov, A.,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Gribanova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I.,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Zaikin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O.,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Kochemazov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S.: Encoding Cryptographic Functions to SAT Using TRANSALG System. In: ECAI 2016. FAIA, vol. 285, pp. 1594–1595 (2016)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] </a:t>
            </a:r>
            <a:endParaRPr lang="ru-RU" sz="1600" dirty="0"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1FDF94-6B57-BA45-B737-211835D355A6}"/>
              </a:ext>
            </a:extLst>
          </p:cNvPr>
          <p:cNvSpPr/>
          <p:nvPr/>
        </p:nvSpPr>
        <p:spPr>
          <a:xfrm>
            <a:off x="3943837" y="3056851"/>
            <a:ext cx="540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5A986-A055-1644-93E0-53C7F72912CD}"/>
              </a:ext>
            </a:extLst>
          </p:cNvPr>
          <p:cNvSpPr txBox="1"/>
          <p:nvPr/>
        </p:nvSpPr>
        <p:spPr>
          <a:xfrm>
            <a:off x="2120342" y="194909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E3E81-D1CD-5249-855F-3BE52D5F7634}"/>
              </a:ext>
            </a:extLst>
          </p:cNvPr>
          <p:cNvSpPr txBox="1"/>
          <p:nvPr/>
        </p:nvSpPr>
        <p:spPr>
          <a:xfrm>
            <a:off x="1909055" y="266446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66AEF3-39EF-4046-BCD1-43657B3D561E}"/>
              </a:ext>
            </a:extLst>
          </p:cNvPr>
          <p:cNvSpPr/>
          <p:nvPr/>
        </p:nvSpPr>
        <p:spPr>
          <a:xfrm>
            <a:off x="1982622" y="3352832"/>
            <a:ext cx="198000" cy="17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</a:t>
            </a:r>
            <a:r>
              <a:rPr lang="en-US" sz="1400" baseline="-25000" dirty="0">
                <a:solidFill>
                  <a:schemeClr val="tx1"/>
                </a:solidFill>
              </a:rPr>
              <a:t>3</a:t>
            </a:r>
            <a:endParaRPr lang="ru-RU" sz="1400" baseline="-25000" dirty="0">
              <a:solidFill>
                <a:schemeClr val="tx1"/>
              </a:solidFill>
            </a:endParaRPr>
          </a:p>
        </p:txBody>
      </p:sp>
      <p:pic>
        <p:nvPicPr>
          <p:cNvPr id="29" name="Picture 28" descr="A close up of a mans face&#10;&#10;Description automatically generated">
            <a:extLst>
              <a:ext uri="{FF2B5EF4-FFF2-40B4-BE49-F238E27FC236}">
                <a16:creationId xmlns:a16="http://schemas.microsoft.com/office/drawing/2014/main" id="{4F2ADF31-3136-1A41-AD9D-04EE514C4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" b="39891"/>
          <a:stretch/>
        </p:blipFill>
        <p:spPr>
          <a:xfrm>
            <a:off x="8806131" y="1542871"/>
            <a:ext cx="2337303" cy="4221202"/>
          </a:xfrm>
          <a:prstGeom prst="rect">
            <a:avLst/>
          </a:prstGeom>
        </p:spPr>
      </p:pic>
      <p:pic>
        <p:nvPicPr>
          <p:cNvPr id="30" name="Picture 2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46F972-A5C5-D448-ABA5-CEC6583CFB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7" t="77435" b="7328"/>
          <a:stretch/>
        </p:blipFill>
        <p:spPr>
          <a:xfrm>
            <a:off x="8845550" y="5894173"/>
            <a:ext cx="2297886" cy="3537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508AB3-6C6A-B24F-8747-20EA936E4078}"/>
              </a:ext>
            </a:extLst>
          </p:cNvPr>
          <p:cNvSpPr txBox="1"/>
          <p:nvPr/>
        </p:nvSpPr>
        <p:spPr>
          <a:xfrm>
            <a:off x="8985783" y="5619096"/>
            <a:ext cx="86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   …</a:t>
            </a:r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E79CB8-A4F5-B248-8D19-ED6A0C98C71B}"/>
              </a:ext>
            </a:extLst>
          </p:cNvPr>
          <p:cNvSpPr/>
          <p:nvPr/>
        </p:nvSpPr>
        <p:spPr>
          <a:xfrm>
            <a:off x="800979" y="4439368"/>
            <a:ext cx="2411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effectLst/>
              </a:rPr>
              <a:t> </a:t>
            </a:r>
            <a:r>
              <a:rPr lang="en-US" dirty="0"/>
              <a:t>–</a:t>
            </a:r>
            <a:r>
              <a:rPr lang="en-US" dirty="0">
                <a:effectLst/>
              </a:rPr>
              <a:t> </a:t>
            </a:r>
            <a:r>
              <a:rPr lang="en-US" dirty="0"/>
              <a:t>clocking bits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B34DC-05C1-3D47-8CE9-01E9A2BC5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382" y="1518510"/>
            <a:ext cx="2969317" cy="46674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CD627F-D031-094B-950A-92551300C0FA}"/>
              </a:ext>
            </a:extLst>
          </p:cNvPr>
          <p:cNvSpPr txBox="1"/>
          <p:nvPr/>
        </p:nvSpPr>
        <p:spPr>
          <a:xfrm>
            <a:off x="3262823" y="218694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ru-RU" sz="14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7B93A3-31C0-A742-84AB-36232DD16096}"/>
              </a:ext>
            </a:extLst>
          </p:cNvPr>
          <p:cNvSpPr txBox="1"/>
          <p:nvPr/>
        </p:nvSpPr>
        <p:spPr>
          <a:xfrm>
            <a:off x="3262823" y="2911804"/>
            <a:ext cx="28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  <a:endParaRPr lang="ru-RU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338B4-19B4-3F4D-BD3F-8605D542C4A0}"/>
              </a:ext>
            </a:extLst>
          </p:cNvPr>
          <p:cNvSpPr txBox="1"/>
          <p:nvPr/>
        </p:nvSpPr>
        <p:spPr>
          <a:xfrm>
            <a:off x="3267690" y="354050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2E1A7-F3E1-6347-ACFE-AD8DD8527415}"/>
              </a:ext>
            </a:extLst>
          </p:cNvPr>
          <p:cNvSpPr txBox="1"/>
          <p:nvPr/>
        </p:nvSpPr>
        <p:spPr>
          <a:xfrm>
            <a:off x="3736458" y="2911804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manually</a:t>
            </a:r>
            <a:endParaRPr lang="ru-RU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638256-018A-2742-A829-8F3147BE2B2F}"/>
              </a:ext>
            </a:extLst>
          </p:cNvPr>
          <p:cNvSpPr/>
          <p:nvPr/>
        </p:nvSpPr>
        <p:spPr>
          <a:xfrm>
            <a:off x="8135090" y="3054496"/>
            <a:ext cx="540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⇒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76931F-D304-3949-92E9-DEF96D621A6E}"/>
              </a:ext>
            </a:extLst>
          </p:cNvPr>
          <p:cNvSpPr txBox="1"/>
          <p:nvPr/>
        </p:nvSpPr>
        <p:spPr>
          <a:xfrm>
            <a:off x="7750785" y="2911465"/>
            <a:ext cx="1309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automatically</a:t>
            </a:r>
            <a:endParaRPr lang="ru-RU" sz="16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C645D7D-6B2C-9B48-90B9-870CE527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50" y="6356350"/>
            <a:ext cx="2743200" cy="365125"/>
          </a:xfrm>
        </p:spPr>
        <p:txBody>
          <a:bodyPr/>
          <a:lstStyle/>
          <a:p>
            <a:fld id="{C434F4B8-E1B6-B04A-BB92-DE2C375723F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67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4" grpId="1"/>
      <p:bldP spid="31" grpId="0"/>
      <p:bldP spid="8" grpId="1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F2A858-92FE-8244-A496-13F8CB2AB1FB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/>
              <a:t>Example of breaking for Trivium 64</a:t>
            </a:r>
            <a:endParaRPr lang="ru-RU" dirty="0"/>
          </a:p>
        </p:txBody>
      </p:sp>
      <p:pic>
        <p:nvPicPr>
          <p:cNvPr id="7" name="Picture 1" descr="page4image39388176">
            <a:extLst>
              <a:ext uri="{FF2B5EF4-FFF2-40B4-BE49-F238E27FC236}">
                <a16:creationId xmlns:a16="http://schemas.microsoft.com/office/drawing/2014/main" id="{E66B929F-3B03-B543-BF03-0B0E0FCE8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344" y="1173414"/>
            <a:ext cx="7992755" cy="27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7DE726-B97B-9947-A3D5-C998F77EA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05120"/>
              </p:ext>
            </p:extLst>
          </p:nvPr>
        </p:nvGraphicFramePr>
        <p:xfrm>
          <a:off x="832348" y="4227364"/>
          <a:ext cx="6470152" cy="2377440"/>
        </p:xfrm>
        <a:graphic>
          <a:graphicData uri="http://schemas.openxmlformats.org/drawingml/2006/table">
            <a:tbl>
              <a:tblPr/>
              <a:tblGrid>
                <a:gridCol w="1402852">
                  <a:extLst>
                    <a:ext uri="{9D8B030D-6E8A-4147-A177-3AD203B41FA5}">
                      <a16:colId xmlns:a16="http://schemas.microsoft.com/office/drawing/2014/main" val="3870146745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2952708065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22954501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+mn-lt"/>
                        </a:rPr>
                        <a:t>PLingeling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+mn-lt"/>
                        </a:rPr>
                        <a:t>Treengeling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929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task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1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interrupted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interrupted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465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task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2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interrupted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  <a:latin typeface="+mn-lt"/>
                        </a:rPr>
                        <a:t>3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2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h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903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task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3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interrupted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  <a:latin typeface="+mn-lt"/>
                        </a:rPr>
                        <a:t>4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10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h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372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task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4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interrupted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interrupted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957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task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5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interrupted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</a:rPr>
                        <a:t>interrupted</a:t>
                      </a:r>
                      <a:r>
                        <a:rPr lang="ru-RU" sz="20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5372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9E45D35-9F41-364A-A20F-8C0E876EF3FE}"/>
              </a:ext>
            </a:extLst>
          </p:cNvPr>
          <p:cNvSpPr/>
          <p:nvPr/>
        </p:nvSpPr>
        <p:spPr>
          <a:xfrm>
            <a:off x="1076096" y="1609556"/>
            <a:ext cx="22283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" sz="2000" b="1" dirty="0"/>
              <a:t>CPU:</a:t>
            </a:r>
          </a:p>
          <a:p>
            <a:pPr algn="ctr"/>
            <a:r>
              <a:rPr lang="fr" sz="2000" dirty="0"/>
              <a:t>AMD </a:t>
            </a:r>
            <a:r>
              <a:rPr lang="fr" sz="2000" dirty="0" err="1"/>
              <a:t>Opteron</a:t>
            </a:r>
            <a:r>
              <a:rPr lang="fr" sz="2000" dirty="0"/>
              <a:t> 6276</a:t>
            </a:r>
          </a:p>
          <a:p>
            <a:pPr algn="ctr"/>
            <a:r>
              <a:rPr lang="fr" sz="2000" dirty="0"/>
              <a:t>@ 2.3 GHz x32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1F1279-B33A-CF47-BBBA-BE0103636E67}"/>
              </a:ext>
            </a:extLst>
          </p:cNvPr>
          <p:cNvSpPr/>
          <p:nvPr/>
        </p:nvSpPr>
        <p:spPr>
          <a:xfrm>
            <a:off x="1560827" y="2965879"/>
            <a:ext cx="1266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/>
              <a:t>Timelimit</a:t>
            </a:r>
            <a:r>
              <a:rPr lang="en-US" sz="2000" b="1" dirty="0"/>
              <a:t>:</a:t>
            </a:r>
          </a:p>
          <a:p>
            <a:pPr algn="ctr"/>
            <a:r>
              <a:rPr lang="ru-RU" sz="2000" dirty="0"/>
              <a:t>7 </a:t>
            </a:r>
            <a:r>
              <a:rPr lang="en-US" sz="2000" dirty="0"/>
              <a:t>days</a:t>
            </a:r>
            <a:r>
              <a:rPr lang="ru-RU" sz="2000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7AE69C-16F6-624F-8CDE-C0B1E282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033356"/>
              </p:ext>
            </p:extLst>
          </p:nvPr>
        </p:nvGraphicFramePr>
        <p:xfrm>
          <a:off x="7302500" y="4227364"/>
          <a:ext cx="3816927" cy="2377440"/>
        </p:xfrm>
        <a:graphic>
          <a:graphicData uri="http://schemas.openxmlformats.org/drawingml/2006/table">
            <a:tbl>
              <a:tblPr/>
              <a:tblGrid>
                <a:gridCol w="3816927">
                  <a:extLst>
                    <a:ext uri="{9D8B030D-6E8A-4147-A177-3AD203B41FA5}">
                      <a16:colId xmlns:a16="http://schemas.microsoft.com/office/drawing/2014/main" val="3644525416"/>
                    </a:ext>
                  </a:extLst>
                </a:gridCol>
              </a:tblGrid>
              <a:tr h="3662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Guess-and-determine attack</a:t>
                      </a:r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770061"/>
                  </a:ext>
                </a:extLst>
              </a:tr>
              <a:tr h="33416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d</a:t>
                      </a:r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6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endParaRPr lang="ru-RU" sz="2000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65595"/>
                  </a:ext>
                </a:extLst>
              </a:tr>
              <a:tr h="33416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d</a:t>
                      </a:r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19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endParaRPr lang="ru-RU" sz="2000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73685"/>
                  </a:ext>
                </a:extLst>
              </a:tr>
              <a:tr h="33416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endParaRPr lang="ru-RU" sz="2000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28050"/>
                  </a:ext>
                </a:extLst>
              </a:tr>
              <a:tr h="33416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d</a:t>
                      </a:r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21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endParaRPr lang="ru-RU" sz="2000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363057"/>
                  </a:ext>
                </a:extLst>
              </a:tr>
              <a:tr h="33345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d</a:t>
                      </a:r>
                      <a:r>
                        <a:rPr lang="ru-RU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3</a:t>
                      </a:r>
                      <a:r>
                        <a:rPr lang="en-US" sz="2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endParaRPr lang="ru-RU" sz="2000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9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4231"/>
                  </a:ext>
                </a:extLst>
              </a:tr>
            </a:tbl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CB5AA80-CCF9-F14D-85B1-D652F4ED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800" y="6356350"/>
            <a:ext cx="2743200" cy="365125"/>
          </a:xfrm>
        </p:spPr>
        <p:txBody>
          <a:bodyPr/>
          <a:lstStyle/>
          <a:p>
            <a:fld id="{C434F4B8-E1B6-B04A-BB92-DE2C375723F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3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4ECA-E7B6-FD49-95A0-7CCE3DBE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Guess-and-determine attacks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0700D-B29E-404C-AC5B-FDF283CD0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B7ADB-F10F-0748-9AC9-191FCF3D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52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BAC15A-3D77-BB42-A8E9-9EB409329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91" y="1417814"/>
            <a:ext cx="8736536" cy="40223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DB10698-1A86-7E43-9C6C-FF76FF48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8" y="236519"/>
            <a:ext cx="10515600" cy="784052"/>
          </a:xfrm>
        </p:spPr>
        <p:txBody>
          <a:bodyPr>
            <a:normAutofit/>
          </a:bodyPr>
          <a:lstStyle/>
          <a:p>
            <a:r>
              <a:rPr lang="en-US" altLang="ru-RU" dirty="0"/>
              <a:t>Guess-and-Determine</a:t>
            </a:r>
            <a:r>
              <a:rPr lang="ru-RU" altLang="ru-RU" dirty="0"/>
              <a:t>. </a:t>
            </a:r>
            <a:r>
              <a:rPr lang="en-US" altLang="ru-RU" dirty="0"/>
              <a:t>Backdoor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E2544-DD47-F84D-BE21-599DA78E1149}"/>
              </a:ext>
            </a:extLst>
          </p:cNvPr>
          <p:cNvSpPr txBox="1"/>
          <p:nvPr/>
        </p:nvSpPr>
        <p:spPr>
          <a:xfrm>
            <a:off x="2811337" y="5571772"/>
            <a:ext cx="7193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{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EDBD3-C5BA-AC4C-AFCD-EC1CD75B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75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D9A48E-9556-2746-9F4F-165DFACC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91" y="1422889"/>
            <a:ext cx="8745499" cy="40122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20955D-50E5-DF4D-A67D-823273877230}"/>
              </a:ext>
            </a:extLst>
          </p:cNvPr>
          <p:cNvSpPr txBox="1">
            <a:spLocks/>
          </p:cNvSpPr>
          <p:nvPr/>
        </p:nvSpPr>
        <p:spPr>
          <a:xfrm>
            <a:off x="832348" y="236519"/>
            <a:ext cx="10515600" cy="78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dirty="0"/>
              <a:t>Guess-and-Determine</a:t>
            </a:r>
            <a:r>
              <a:rPr lang="ru-RU" altLang="ru-RU" dirty="0"/>
              <a:t>.</a:t>
            </a:r>
            <a:r>
              <a:rPr lang="en-US" altLang="ru-RU" dirty="0"/>
              <a:t> Guess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30121-786E-364C-B883-C4810D393E81}"/>
              </a:ext>
            </a:extLst>
          </p:cNvPr>
          <p:cNvSpPr txBox="1"/>
          <p:nvPr/>
        </p:nvSpPr>
        <p:spPr>
          <a:xfrm>
            <a:off x="2811337" y="5571772"/>
            <a:ext cx="7193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{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75F991-D688-5B48-90FE-09FA196F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4B8-E1B6-B04A-BB92-DE2C375723F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221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18587</TotalTime>
  <Words>1989</Words>
  <Application>Microsoft Macintosh PowerPoint</Application>
  <PresentationFormat>Широкоэкранный</PresentationFormat>
  <Paragraphs>318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MS</vt:lpstr>
      <vt:lpstr>Times New Roman</vt:lpstr>
      <vt:lpstr>Office Theme</vt:lpstr>
      <vt:lpstr>Parallel Framework for Evolutionary Black-box Optimization with Application to Algebraic Cryptanalysis </vt:lpstr>
      <vt:lpstr>Cryptanalysis </vt:lpstr>
      <vt:lpstr>Презентация PowerPoint</vt:lpstr>
      <vt:lpstr>Презентация PowerPoint</vt:lpstr>
      <vt:lpstr>Encode to SAT using Transalg*</vt:lpstr>
      <vt:lpstr>Презентация PowerPoint</vt:lpstr>
      <vt:lpstr>2. Guess-and-determine attacks </vt:lpstr>
      <vt:lpstr>Guess-and-Determine. Backdoor</vt:lpstr>
      <vt:lpstr>Презентация PowerPoint</vt:lpstr>
      <vt:lpstr>Презентация PowerPoint</vt:lpstr>
      <vt:lpstr>Презентация PowerPoint</vt:lpstr>
      <vt:lpstr>How to construct a efficient backdoor?</vt:lpstr>
      <vt:lpstr>Презентация PowerPoint</vt:lpstr>
      <vt:lpstr>Презентация PowerPoint</vt:lpstr>
      <vt:lpstr>Презентация PowerPoint</vt:lpstr>
      <vt:lpstr>Презентация PowerPoint</vt:lpstr>
      <vt:lpstr>3. Framework for minimizing a fitness function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Применимость статистических тестов к эволюционным методам декомпозиции экземпляров задачи о булевой выполнимости для криптоанализа генераторов ключевого потока</dc:title>
  <dc:creator>Павленко Артём Леонидович</dc:creator>
  <cp:lastModifiedBy>Павленко Артём Леонидович</cp:lastModifiedBy>
  <cp:revision>226</cp:revision>
  <cp:lastPrinted>2019-05-21T09:33:46Z</cp:lastPrinted>
  <dcterms:created xsi:type="dcterms:W3CDTF">2019-04-08T12:49:44Z</dcterms:created>
  <dcterms:modified xsi:type="dcterms:W3CDTF">2019-05-21T09:56:50Z</dcterms:modified>
</cp:coreProperties>
</file>